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8" r:id="rId3"/>
    <p:sldId id="328" r:id="rId4"/>
    <p:sldId id="261" r:id="rId5"/>
    <p:sldId id="295" r:id="rId6"/>
    <p:sldId id="329" r:id="rId7"/>
    <p:sldId id="330" r:id="rId8"/>
    <p:sldId id="355" r:id="rId9"/>
    <p:sldId id="331" r:id="rId10"/>
    <p:sldId id="332" r:id="rId11"/>
    <p:sldId id="356"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4" r:id="rId31"/>
    <p:sldId id="35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9" d="100"/>
          <a:sy n="69" d="100"/>
        </p:scale>
        <p:origin x="73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‹N°›</a:t>
            </a:fld>
            <a:endParaRPr lang="en-US"/>
          </a:p>
        </p:txBody>
      </p:sp>
    </p:spTree>
    <p:extLst>
      <p:ext uri="{BB962C8B-B14F-4D97-AF65-F5344CB8AC3E}">
        <p14:creationId xmlns:p14="http://schemas.microsoft.com/office/powerpoint/2010/main" val="262825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75" y="1333499"/>
            <a:ext cx="10391775" cy="2619375"/>
          </a:xfr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b="1" dirty="0">
                <a:solidFill>
                  <a:srgbClr val="FFFF00"/>
                </a:solidFill>
                <a:effectLst>
                  <a:outerShdw blurRad="38100" dist="38100" dir="2700000" algn="tl">
                    <a:srgbClr val="000000">
                      <a:alpha val="43137"/>
                    </a:srgbClr>
                  </a:outerShdw>
                </a:effectLst>
              </a:rPr>
              <a:t> METHODES DE PREVENTION CONTRE LA COVID 19 EN MILIEU CARDIOLOGIQUE</a:t>
            </a:r>
          </a:p>
        </p:txBody>
      </p:sp>
      <p:sp>
        <p:nvSpPr>
          <p:cNvPr id="3" name="Subtitle 2"/>
          <p:cNvSpPr>
            <a:spLocks noGrp="1"/>
          </p:cNvSpPr>
          <p:nvPr>
            <p:ph type="subTitle" idx="1"/>
          </p:nvPr>
        </p:nvSpPr>
        <p:spPr>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txBody>
          <a:bodyPr>
            <a:normAutofit fontScale="92500" lnSpcReduction="10000"/>
          </a:bodyPr>
          <a:lstStyle/>
          <a:p>
            <a:endParaRPr lang="en-US" sz="3600" b="1" dirty="0">
              <a:effectLst>
                <a:outerShdw blurRad="38100" dist="38100" dir="2700000" algn="tl">
                  <a:srgbClr val="000000">
                    <a:alpha val="43137"/>
                  </a:srgbClr>
                </a:outerShdw>
              </a:effectLst>
            </a:endParaRPr>
          </a:p>
          <a:p>
            <a:endParaRPr lang="en-US" sz="3600" b="1" dirty="0">
              <a:effectLst>
                <a:outerShdw blurRad="38100" dist="38100" dir="2700000" algn="tl">
                  <a:srgbClr val="000000">
                    <a:alpha val="43137"/>
                  </a:srgbClr>
                </a:outerShdw>
              </a:effectLst>
            </a:endParaRPr>
          </a:p>
          <a:p>
            <a:r>
              <a:rPr lang="fr-FR" altLang="en-US" sz="3600" b="1" dirty="0">
                <a:effectLst>
                  <a:outerShdw blurRad="38100" dist="38100" dir="2700000" algn="tl">
                    <a:srgbClr val="000000">
                      <a:alpha val="43137"/>
                    </a:srgbClr>
                  </a:outerShdw>
                </a:effectLst>
                <a:highlight>
                  <a:srgbClr val="FFFF00"/>
                </a:highlight>
              </a:rPr>
              <a:t>Pr Ag MILLOGO Georges RC </a:t>
            </a:r>
          </a:p>
        </p:txBody>
      </p:sp>
      <p:pic>
        <p:nvPicPr>
          <p:cNvPr id="4" name="Picture 2" descr="SOCARB">
            <a:extLst>
              <a:ext uri="{FF2B5EF4-FFF2-40B4-BE49-F238E27FC236}">
                <a16:creationId xmlns:a16="http://schemas.microsoft.com/office/drawing/2014/main" id="{17CE10B7-2597-4D1B-AE8F-B1154FD7D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13" y="0"/>
            <a:ext cx="1165589" cy="116558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7B9874C-D962-4F10-9A98-D3529C7AF5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4799" y="-473520"/>
            <a:ext cx="2087201" cy="2951117"/>
          </a:xfrm>
          <a:prstGeom prst="rect">
            <a:avLst/>
          </a:prstGeom>
        </p:spPr>
      </p:pic>
      <p:pic>
        <p:nvPicPr>
          <p:cNvPr id="7" name="Image 6">
            <a:extLst>
              <a:ext uri="{FF2B5EF4-FFF2-40B4-BE49-F238E27FC236}">
                <a16:creationId xmlns:a16="http://schemas.microsoft.com/office/drawing/2014/main" id="{1DE55185-35EC-4D10-8A5C-9B492F2D644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5346102" y="6202"/>
            <a:ext cx="1321398" cy="1327297"/>
          </a:xfrm>
          <a:prstGeom prst="rect">
            <a:avLst/>
          </a:prstGeom>
        </p:spPr>
      </p:pic>
      <p:sp>
        <p:nvSpPr>
          <p:cNvPr id="6" name="Organigramme : Alternative 5">
            <a:extLst>
              <a:ext uri="{FF2B5EF4-FFF2-40B4-BE49-F238E27FC236}">
                <a16:creationId xmlns:a16="http://schemas.microsoft.com/office/drawing/2014/main" id="{0A138B2B-3F6D-4FEE-B71F-579982B3FB30}"/>
              </a:ext>
            </a:extLst>
          </p:cNvPr>
          <p:cNvSpPr/>
          <p:nvPr/>
        </p:nvSpPr>
        <p:spPr>
          <a:xfrm>
            <a:off x="2073774" y="6452944"/>
            <a:ext cx="7866053" cy="373291"/>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r>
              <a:rPr lang="fr-FR" baseline="30000" dirty="0"/>
              <a:t>èmes</a:t>
            </a:r>
            <a:r>
              <a:rPr lang="fr-FR" dirty="0"/>
              <a:t> journées scientifiques de la Société de Cardiologie du Burkina Faso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par>
                                <p:cTn id="8" presetID="26" presetClass="emph" presetSubtype="0" repeatCount="indefinite" fill="hold" nodeType="withEffect">
                                  <p:stCondLst>
                                    <p:cond delay="0"/>
                                  </p:stCondLst>
                                  <p:childTnLst>
                                    <p:animEffect transition="out" filter="fade">
                                      <p:cBhvr>
                                        <p:cTn id="9" dur="2000" tmFilter="0, 0; .2, .5; .8, .5; 1, 0"/>
                                        <p:tgtEl>
                                          <p:spTgt spid="5"/>
                                        </p:tgtEl>
                                      </p:cBhvr>
                                    </p:animEffect>
                                    <p:animScale>
                                      <p:cBhvr>
                                        <p:cTn id="10"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III- Prévention en</a:t>
            </a:r>
            <a:r>
              <a:rPr lang="en-GB" altLang="en-US" sz="6000" b="1" dirty="0">
                <a:effectLst>
                  <a:outerShdw blurRad="38100" dist="38100" dir="2700000" algn="tl">
                    <a:srgbClr val="000000">
                      <a:alpha val="43137"/>
                    </a:srgbClr>
                  </a:outerShdw>
                </a:effectLst>
                <a:sym typeface="+mn-ea"/>
              </a:rPr>
              <a:t> hospitalisation</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t>Il est fortement recommandé d'utiliser un matériel médical </a:t>
            </a:r>
            <a:r>
              <a:rPr lang="fr-FR" b="1" dirty="0" err="1"/>
              <a:t>reservé</a:t>
            </a:r>
            <a:r>
              <a:rPr lang="fr-FR" b="1" dirty="0"/>
              <a:t> (brassards de tension artérielle, des stéthoscopes et des thermomètres) pour les cas confirmés/probables/suspects de COVID-19</a:t>
            </a:r>
            <a:r>
              <a:rPr lang="fr-FR" b="1" dirty="0" smtClean="0"/>
              <a:t>.</a:t>
            </a:r>
          </a:p>
          <a:p>
            <a:pPr algn="just">
              <a:lnSpc>
                <a:spcPct val="150000"/>
              </a:lnSpc>
              <a:buFont typeface="Wingdings" panose="05000000000000000000" pitchFamily="2" charset="2"/>
              <a:buChar char="Ø"/>
            </a:pPr>
            <a:r>
              <a:rPr lang="fr-FR" b="1" dirty="0" smtClean="0"/>
              <a:t> </a:t>
            </a:r>
            <a:r>
              <a:rPr lang="fr-FR" b="1" dirty="0"/>
              <a:t>Si ce n'est pas possible, </a:t>
            </a:r>
            <a:r>
              <a:rPr lang="fr-FR" b="1" dirty="0">
                <a:solidFill>
                  <a:srgbClr val="FF0000"/>
                </a:solidFill>
              </a:rPr>
              <a:t>le matériel doit être désinfecté conformément aux instructions locales.</a:t>
            </a:r>
          </a:p>
        </p:txBody>
      </p:sp>
    </p:spTree>
    <p:extLst>
      <p:ext uri="{BB962C8B-B14F-4D97-AF65-F5344CB8AC3E}">
        <p14:creationId xmlns:p14="http://schemas.microsoft.com/office/powerpoint/2010/main" val="243433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ltLang="en-GB" b="1" dirty="0">
                <a:sym typeface="+mn-ea"/>
              </a:rPr>
              <a:t>III- Prévention en</a:t>
            </a:r>
            <a:r>
              <a:rPr lang="en-US" altLang="fr-FR" b="1" dirty="0">
                <a:sym typeface="+mn-ea"/>
              </a:rPr>
              <a:t> </a:t>
            </a:r>
            <a:r>
              <a:rPr lang="en-GB" altLang="en-US" b="1" dirty="0" err="1">
                <a:sym typeface="+mn-ea"/>
              </a:rPr>
              <a:t>hospitali</a:t>
            </a:r>
            <a:r>
              <a:rPr lang="fr-FR" altLang="en-US" b="1" dirty="0" err="1">
                <a:sym typeface="+mn-ea"/>
              </a:rPr>
              <a:t>sation</a:t>
            </a:r>
            <a:r>
              <a:rPr lang="en-GB" altLang="en-US" b="1" dirty="0">
                <a:sym typeface="+mn-ea"/>
              </a:rPr>
              <a:t> </a:t>
            </a:r>
            <a:endParaRPr lang="en-GB" altLang="en-US" b="1" dirty="0"/>
          </a:p>
        </p:txBody>
      </p:sp>
      <p:sp>
        <p:nvSpPr>
          <p:cNvPr id="4" name="ZoneTexte 3"/>
          <p:cNvSpPr txBox="1"/>
          <p:nvPr/>
        </p:nvSpPr>
        <p:spPr>
          <a:xfrm>
            <a:off x="2616158" y="1594195"/>
            <a:ext cx="2168434" cy="369332"/>
          </a:xfrm>
          <a:prstGeom prst="rect">
            <a:avLst/>
          </a:prstGeom>
          <a:noFill/>
        </p:spPr>
        <p:txBody>
          <a:bodyPr wrap="square" rtlCol="0">
            <a:spAutoFit/>
          </a:bodyPr>
          <a:lstStyle/>
          <a:p>
            <a:r>
              <a:rPr lang="fr-FR" b="1" dirty="0" smtClean="0"/>
              <a:t>Test/ écouvillonnage </a:t>
            </a:r>
            <a:endParaRPr lang="fr-FR" b="1" dirty="0"/>
          </a:p>
        </p:txBody>
      </p:sp>
      <p:sp>
        <p:nvSpPr>
          <p:cNvPr id="5" name="ZoneTexte 4"/>
          <p:cNvSpPr txBox="1"/>
          <p:nvPr/>
        </p:nvSpPr>
        <p:spPr>
          <a:xfrm>
            <a:off x="5314769" y="2509855"/>
            <a:ext cx="1345474" cy="369332"/>
          </a:xfrm>
          <a:prstGeom prst="rect">
            <a:avLst/>
          </a:prstGeom>
          <a:noFill/>
        </p:spPr>
        <p:txBody>
          <a:bodyPr wrap="square" rtlCol="0">
            <a:spAutoFit/>
          </a:bodyPr>
          <a:lstStyle/>
          <a:p>
            <a:r>
              <a:rPr lang="fr-FR" b="1" dirty="0" smtClean="0"/>
              <a:t>Négatif </a:t>
            </a:r>
            <a:endParaRPr lang="fr-FR" b="1" dirty="0"/>
          </a:p>
        </p:txBody>
      </p:sp>
      <p:sp>
        <p:nvSpPr>
          <p:cNvPr id="6" name="ZoneTexte 5"/>
          <p:cNvSpPr txBox="1"/>
          <p:nvPr/>
        </p:nvSpPr>
        <p:spPr>
          <a:xfrm>
            <a:off x="1119042" y="2477589"/>
            <a:ext cx="1166958" cy="369332"/>
          </a:xfrm>
          <a:prstGeom prst="rect">
            <a:avLst/>
          </a:prstGeom>
          <a:noFill/>
        </p:spPr>
        <p:txBody>
          <a:bodyPr wrap="square" rtlCol="0">
            <a:spAutoFit/>
          </a:bodyPr>
          <a:lstStyle/>
          <a:p>
            <a:r>
              <a:rPr lang="fr-FR" b="1" dirty="0" smtClean="0"/>
              <a:t>Positif </a:t>
            </a:r>
            <a:endParaRPr lang="fr-FR" b="1" dirty="0"/>
          </a:p>
        </p:txBody>
      </p:sp>
      <p:cxnSp>
        <p:nvCxnSpPr>
          <p:cNvPr id="8" name="Connecteur droit avec flèche 7"/>
          <p:cNvCxnSpPr/>
          <p:nvPr/>
        </p:nvCxnSpPr>
        <p:spPr>
          <a:xfrm flipH="1">
            <a:off x="2024743" y="2016257"/>
            <a:ext cx="822961" cy="6782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553046" y="1963527"/>
            <a:ext cx="753288" cy="6185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466114" y="3461655"/>
            <a:ext cx="1397726" cy="646331"/>
          </a:xfrm>
          <a:prstGeom prst="rect">
            <a:avLst/>
          </a:prstGeom>
          <a:solidFill>
            <a:srgbClr val="FFC000"/>
          </a:solidFill>
        </p:spPr>
        <p:txBody>
          <a:bodyPr wrap="square" rtlCol="0">
            <a:spAutoFit/>
          </a:bodyPr>
          <a:lstStyle/>
          <a:p>
            <a:r>
              <a:rPr lang="fr-FR" dirty="0" smtClean="0"/>
              <a:t>Suspicion maintenue</a:t>
            </a:r>
            <a:endParaRPr lang="fr-FR" dirty="0"/>
          </a:p>
        </p:txBody>
      </p:sp>
      <p:cxnSp>
        <p:nvCxnSpPr>
          <p:cNvPr id="14" name="Connecteur droit avec flèche 13"/>
          <p:cNvCxnSpPr/>
          <p:nvPr/>
        </p:nvCxnSpPr>
        <p:spPr>
          <a:xfrm>
            <a:off x="6047567" y="2812640"/>
            <a:ext cx="753288" cy="6185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800855" y="4107986"/>
            <a:ext cx="0" cy="2279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838875" y="4415246"/>
            <a:ext cx="802896" cy="13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679790" y="4230580"/>
            <a:ext cx="2286000" cy="369332"/>
          </a:xfrm>
          <a:prstGeom prst="rect">
            <a:avLst/>
          </a:prstGeom>
          <a:noFill/>
        </p:spPr>
        <p:txBody>
          <a:bodyPr wrap="square" rtlCol="0">
            <a:spAutoFit/>
          </a:bodyPr>
          <a:lstStyle/>
          <a:p>
            <a:r>
              <a:rPr lang="fr-FR" b="1" dirty="0" smtClean="0"/>
              <a:t>Refaire un second test </a:t>
            </a:r>
            <a:endParaRPr lang="fr-FR" b="1" dirty="0"/>
          </a:p>
        </p:txBody>
      </p:sp>
      <p:cxnSp>
        <p:nvCxnSpPr>
          <p:cNvPr id="22" name="Connecteur droit 21"/>
          <p:cNvCxnSpPr/>
          <p:nvPr/>
        </p:nvCxnSpPr>
        <p:spPr>
          <a:xfrm>
            <a:off x="6860645" y="5168542"/>
            <a:ext cx="802896" cy="13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7723330" y="4787821"/>
            <a:ext cx="2286000" cy="923330"/>
          </a:xfrm>
          <a:prstGeom prst="rect">
            <a:avLst/>
          </a:prstGeom>
          <a:noFill/>
        </p:spPr>
        <p:txBody>
          <a:bodyPr wrap="square" rtlCol="0">
            <a:spAutoFit/>
          </a:bodyPr>
          <a:lstStyle/>
          <a:p>
            <a:r>
              <a:rPr lang="fr-FR" b="1" dirty="0" smtClean="0"/>
              <a:t>second test/ aspiration </a:t>
            </a:r>
            <a:r>
              <a:rPr lang="fr-FR" b="1" dirty="0" err="1" smtClean="0"/>
              <a:t>Naso-trachéale</a:t>
            </a:r>
            <a:r>
              <a:rPr lang="fr-FR" b="1" dirty="0" smtClean="0"/>
              <a:t> </a:t>
            </a:r>
            <a:endParaRPr lang="fr-FR" b="1" dirty="0"/>
          </a:p>
        </p:txBody>
      </p:sp>
      <p:cxnSp>
        <p:nvCxnSpPr>
          <p:cNvPr id="24" name="Connecteur droit 23"/>
          <p:cNvCxnSpPr/>
          <p:nvPr/>
        </p:nvCxnSpPr>
        <p:spPr>
          <a:xfrm>
            <a:off x="6886771" y="6082938"/>
            <a:ext cx="802896" cy="130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7727686" y="5937461"/>
            <a:ext cx="2286000" cy="369332"/>
          </a:xfrm>
          <a:prstGeom prst="rect">
            <a:avLst/>
          </a:prstGeom>
          <a:noFill/>
        </p:spPr>
        <p:txBody>
          <a:bodyPr wrap="square" rtlCol="0">
            <a:spAutoFit/>
          </a:bodyPr>
          <a:lstStyle/>
          <a:p>
            <a:r>
              <a:rPr lang="fr-FR" b="1" dirty="0" smtClean="0"/>
              <a:t>TDM </a:t>
            </a:r>
            <a:r>
              <a:rPr lang="fr-FR" b="1" dirty="0" err="1" smtClean="0"/>
              <a:t>pulm</a:t>
            </a:r>
            <a:endParaRPr lang="fr-FR" b="1" dirty="0"/>
          </a:p>
        </p:txBody>
      </p:sp>
      <p:sp>
        <p:nvSpPr>
          <p:cNvPr id="26" name="Rectangle 25"/>
          <p:cNvSpPr/>
          <p:nvPr/>
        </p:nvSpPr>
        <p:spPr>
          <a:xfrm>
            <a:off x="5786846" y="3252651"/>
            <a:ext cx="4389120" cy="33571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p:cNvCxnSpPr/>
          <p:nvPr/>
        </p:nvCxnSpPr>
        <p:spPr>
          <a:xfrm flipH="1">
            <a:off x="8191044" y="2220686"/>
            <a:ext cx="631746" cy="9188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8866330" y="1624734"/>
            <a:ext cx="2028093" cy="830997"/>
          </a:xfrm>
          <a:prstGeom prst="rect">
            <a:avLst/>
          </a:prstGeom>
          <a:solidFill>
            <a:srgbClr val="C00000"/>
          </a:solidFill>
        </p:spPr>
        <p:txBody>
          <a:bodyPr wrap="square" rtlCol="0">
            <a:spAutoFit/>
          </a:bodyPr>
          <a:lstStyle/>
          <a:p>
            <a:r>
              <a:rPr lang="fr-FR" sz="2400" dirty="0" smtClean="0">
                <a:solidFill>
                  <a:schemeClr val="bg1"/>
                </a:solidFill>
              </a:rPr>
              <a:t>Maintenir en isolement </a:t>
            </a:r>
            <a:endParaRPr lang="fr-FR" sz="2400" dirty="0">
              <a:solidFill>
                <a:schemeClr val="bg1"/>
              </a:solidFill>
            </a:endParaRPr>
          </a:p>
        </p:txBody>
      </p:sp>
      <p:sp>
        <p:nvSpPr>
          <p:cNvPr id="31" name="ZoneTexte 30"/>
          <p:cNvSpPr txBox="1"/>
          <p:nvPr/>
        </p:nvSpPr>
        <p:spPr>
          <a:xfrm>
            <a:off x="587829" y="4787821"/>
            <a:ext cx="3278777" cy="369332"/>
          </a:xfrm>
          <a:prstGeom prst="rect">
            <a:avLst/>
          </a:prstGeom>
          <a:noFill/>
        </p:spPr>
        <p:txBody>
          <a:bodyPr wrap="square" rtlCol="0">
            <a:spAutoFit/>
          </a:bodyPr>
          <a:lstStyle/>
          <a:p>
            <a:r>
              <a:rPr lang="fr-FR" b="1" dirty="0" smtClean="0"/>
              <a:t>Orientation vers service dédié</a:t>
            </a:r>
            <a:endParaRPr lang="fr-FR" b="1" dirty="0"/>
          </a:p>
        </p:txBody>
      </p:sp>
      <p:cxnSp>
        <p:nvCxnSpPr>
          <p:cNvPr id="33" name="Connecteur droit avec flèche 32"/>
          <p:cNvCxnSpPr/>
          <p:nvPr/>
        </p:nvCxnSpPr>
        <p:spPr>
          <a:xfrm flipH="1">
            <a:off x="1702521" y="2909667"/>
            <a:ext cx="17412" cy="19409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itre 1"/>
          <p:cNvSpPr txBox="1">
            <a:spLocks/>
          </p:cNvSpPr>
          <p:nvPr/>
        </p:nvSpPr>
        <p:spPr>
          <a:xfrm>
            <a:off x="838200" y="365125"/>
            <a:ext cx="10515600" cy="11017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en-GB" sz="6000" b="1" smtClean="0">
                <a:effectLst>
                  <a:outerShdw blurRad="38100" dist="38100" dir="2700000" algn="tl">
                    <a:srgbClr val="000000">
                      <a:alpha val="43137"/>
                    </a:srgbClr>
                  </a:outerShdw>
                </a:effectLst>
                <a:sym typeface="+mn-ea"/>
              </a:rPr>
              <a:t>III- Prévention en</a:t>
            </a:r>
            <a:r>
              <a:rPr lang="en-GB" altLang="en-US" sz="6000" b="1" smtClean="0">
                <a:effectLst>
                  <a:outerShdw blurRad="38100" dist="38100" dir="2700000" algn="tl">
                    <a:srgbClr val="000000">
                      <a:alpha val="43137"/>
                    </a:srgbClr>
                  </a:outerShdw>
                </a:effectLst>
                <a:sym typeface="+mn-ea"/>
              </a:rPr>
              <a:t> hospitalisation</a:t>
            </a:r>
            <a:endParaRPr lang="fr-FR"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557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IV- Service des urgences </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t>Il est conseillé de fournir un masque chirurgical à chaque patient des urgences.</a:t>
            </a:r>
          </a:p>
          <a:p>
            <a:pPr algn="just">
              <a:lnSpc>
                <a:spcPct val="150000"/>
              </a:lnSpc>
              <a:buFont typeface="Wingdings" panose="05000000000000000000" pitchFamily="2" charset="2"/>
              <a:buChar char="Ø"/>
            </a:pPr>
            <a:r>
              <a:rPr lang="fr-FR" b="1" dirty="0"/>
              <a:t>La sécurité du personnel soignant dans les services d'urgence et les unités de soins intensifs est un défi majeur qui nécessite une formation détaillée et spécifique sur l'utilisation appropriée des Equipements de Protection Individuels (EPI).</a:t>
            </a:r>
          </a:p>
        </p:txBody>
      </p:sp>
    </p:spTree>
    <p:extLst>
      <p:ext uri="{BB962C8B-B14F-4D97-AF65-F5344CB8AC3E}">
        <p14:creationId xmlns:p14="http://schemas.microsoft.com/office/powerpoint/2010/main" val="1553369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IV- Service des urgences </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0000"/>
          </a:bodyPr>
          <a:lstStyle/>
          <a:p>
            <a:pPr algn="just">
              <a:lnSpc>
                <a:spcPct val="150000"/>
              </a:lnSpc>
              <a:buFont typeface="Wingdings" panose="05000000000000000000" pitchFamily="2" charset="2"/>
              <a:buChar char="Ø"/>
            </a:pPr>
            <a:r>
              <a:rPr lang="fr-FR" b="1" dirty="0"/>
              <a:t>Le triage COVID-19 doit être effectué et des zones dédiées doivent être identifiées pour gérer les cas non suspects </a:t>
            </a:r>
            <a:r>
              <a:rPr lang="fr-FR" b="1" dirty="0" err="1"/>
              <a:t>séparement</a:t>
            </a:r>
            <a:r>
              <a:rPr lang="fr-FR" b="1" dirty="0"/>
              <a:t> des cas suspects/probables.</a:t>
            </a:r>
          </a:p>
          <a:p>
            <a:pPr algn="just">
              <a:lnSpc>
                <a:spcPct val="150000"/>
              </a:lnSpc>
              <a:buFont typeface="Wingdings" panose="05000000000000000000" pitchFamily="2" charset="2"/>
              <a:buChar char="Ø"/>
            </a:pPr>
            <a:r>
              <a:rPr lang="fr-FR" b="1" dirty="0"/>
              <a:t>Avant d'effectuer des consultations en urgences cardiologiques, il est conseillé de procéder à un </a:t>
            </a:r>
            <a:r>
              <a:rPr lang="fr-FR" b="1" dirty="0">
                <a:solidFill>
                  <a:srgbClr val="FF0000"/>
                </a:solidFill>
              </a:rPr>
              <a:t>rapide entretien téléphonique pour évaluer les symptômes suspects de COVID-19 et/ou les facteurs de risque de COVID-19</a:t>
            </a:r>
            <a:r>
              <a:rPr lang="fr-FR" b="1" dirty="0"/>
              <a:t> voire une radiographie/tomodensitométrie thoracique suspecte.</a:t>
            </a:r>
          </a:p>
          <a:p>
            <a:pPr algn="just">
              <a:lnSpc>
                <a:spcPct val="150000"/>
              </a:lnSpc>
              <a:buFont typeface="Wingdings" panose="05000000000000000000" pitchFamily="2" charset="2"/>
              <a:buChar char="Ø"/>
            </a:pPr>
            <a:endParaRPr lang="fr-FR" b="1" dirty="0"/>
          </a:p>
        </p:txBody>
      </p:sp>
    </p:spTree>
    <p:extLst>
      <p:ext uri="{BB962C8B-B14F-4D97-AF65-F5344CB8AC3E}">
        <p14:creationId xmlns:p14="http://schemas.microsoft.com/office/powerpoint/2010/main" val="3263751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IV- Service des urgences </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t>En cas de suspicion, si un avis cardiologique est urgent, sans possibilité de le reporter jusqu'au résultat de l'écouvillonnage, le patient doit être </a:t>
            </a:r>
            <a:r>
              <a:rPr lang="fr-FR" b="1" dirty="0">
                <a:solidFill>
                  <a:srgbClr val="FF0000"/>
                </a:solidFill>
              </a:rPr>
              <a:t>considéré comme positif pour au SARSCoV-2</a:t>
            </a:r>
            <a:r>
              <a:rPr lang="fr-FR" b="1" dirty="0"/>
              <a:t>. Les mesures de </a:t>
            </a:r>
            <a:r>
              <a:rPr lang="fr-FR" b="1" dirty="0">
                <a:solidFill>
                  <a:srgbClr val="FF0000"/>
                </a:solidFill>
              </a:rPr>
              <a:t>protection maximales doivent être prises (protection de niveau II, III en </a:t>
            </a:r>
            <a:r>
              <a:rPr lang="fr-FR" b="1" dirty="0"/>
              <a:t>cas d’interventions générant des aérosols).</a:t>
            </a:r>
          </a:p>
          <a:p>
            <a:pPr algn="just">
              <a:lnSpc>
                <a:spcPct val="150000"/>
              </a:lnSpc>
              <a:buFont typeface="Wingdings" panose="05000000000000000000" pitchFamily="2" charset="2"/>
              <a:buChar char="Ø"/>
            </a:pPr>
            <a:r>
              <a:rPr lang="fr-FR" b="1" dirty="0"/>
              <a:t>Les autres cas d'urgence doivent être gérés avec </a:t>
            </a:r>
            <a:r>
              <a:rPr lang="fr-FR" b="1" dirty="0">
                <a:solidFill>
                  <a:srgbClr val="00B050"/>
                </a:solidFill>
              </a:rPr>
              <a:t>une protection de niveau I.</a:t>
            </a:r>
          </a:p>
        </p:txBody>
      </p:sp>
    </p:spTree>
    <p:extLst>
      <p:ext uri="{BB962C8B-B14F-4D97-AF65-F5344CB8AC3E}">
        <p14:creationId xmlns:p14="http://schemas.microsoft.com/office/powerpoint/2010/main" val="616273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 Unité de soins intensifs </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t>Les patients admis dans une unité de soins intensifs cardiologiques (USIC)  étant dans un </a:t>
            </a:r>
            <a:r>
              <a:rPr lang="fr-FR" b="1" dirty="0">
                <a:solidFill>
                  <a:srgbClr val="FF0000"/>
                </a:solidFill>
              </a:rPr>
              <a:t>état critique et pouvant être assistés par ventilation artificielle, </a:t>
            </a:r>
            <a:r>
              <a:rPr lang="fr-FR" b="1" dirty="0"/>
              <a:t>un seuil de protection élevé doit être appliqué aux patients présentant un COVID-19 </a:t>
            </a:r>
            <a:r>
              <a:rPr lang="fr-FR" b="1" dirty="0" smtClean="0"/>
              <a:t>confirmé/suspect </a:t>
            </a:r>
            <a:r>
              <a:rPr lang="fr-FR" b="1" dirty="0"/>
              <a:t>ou </a:t>
            </a:r>
            <a:r>
              <a:rPr lang="fr-FR" b="1" dirty="0" err="1" smtClean="0"/>
              <a:t>pobable</a:t>
            </a:r>
            <a:r>
              <a:rPr lang="fr-FR" b="1" dirty="0" smtClean="0"/>
              <a:t>, </a:t>
            </a:r>
            <a:r>
              <a:rPr lang="fr-FR" b="1" dirty="0"/>
              <a:t>avec </a:t>
            </a:r>
            <a:r>
              <a:rPr lang="fr-FR" b="1" dirty="0">
                <a:solidFill>
                  <a:srgbClr val="FF0000"/>
                </a:solidFill>
              </a:rPr>
              <a:t>une protection de niveau II ou III </a:t>
            </a:r>
            <a:r>
              <a:rPr lang="fr-FR" b="1" dirty="0"/>
              <a:t>en cas d'interventions générant des aérosols. </a:t>
            </a:r>
          </a:p>
        </p:txBody>
      </p:sp>
    </p:spTree>
    <p:extLst>
      <p:ext uri="{BB962C8B-B14F-4D97-AF65-F5344CB8AC3E}">
        <p14:creationId xmlns:p14="http://schemas.microsoft.com/office/powerpoint/2010/main" val="104868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 Unité de soins intensifs </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t>Il est recommandé pour chaque patient d’avoir sa propre chambre et  </a:t>
            </a:r>
            <a:r>
              <a:rPr lang="fr-FR" b="1" dirty="0">
                <a:solidFill>
                  <a:srgbClr val="00B050"/>
                </a:solidFill>
              </a:rPr>
              <a:t>les patients ne présentant pas de COVID-19 doivent être pris en charge avec une protection de niveau I par un personnel soignant spécialisé différent de celui qui s'occupe des patients positifs au COVID-19.</a:t>
            </a:r>
          </a:p>
        </p:txBody>
      </p:sp>
    </p:spTree>
    <p:extLst>
      <p:ext uri="{BB962C8B-B14F-4D97-AF65-F5344CB8AC3E}">
        <p14:creationId xmlns:p14="http://schemas.microsoft.com/office/powerpoint/2010/main" val="355840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VI- Laboratoire de cathétérisme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solidFill>
                  <a:srgbClr val="FF0000"/>
                </a:solidFill>
              </a:rPr>
              <a:t>Le personnel soignant doit connaître les techniques appropriées pour enfiler et retirer les EPI, y compris les protections oculaires. </a:t>
            </a:r>
          </a:p>
          <a:p>
            <a:pPr algn="just">
              <a:lnSpc>
                <a:spcPct val="150000"/>
              </a:lnSpc>
              <a:buFont typeface="Wingdings" panose="05000000000000000000" pitchFamily="2" charset="2"/>
              <a:buChar char="Ø"/>
            </a:pPr>
            <a:r>
              <a:rPr lang="fr-FR" b="1" dirty="0"/>
              <a:t>Les directeurs des laboratoires de cathétérisme doivent s'assurer de la disponibilité </a:t>
            </a:r>
            <a:r>
              <a:rPr lang="fr-FR" b="1" dirty="0" smtClean="0">
                <a:solidFill>
                  <a:srgbClr val="FF0000"/>
                </a:solidFill>
              </a:rPr>
              <a:t>d’un  </a:t>
            </a:r>
            <a:r>
              <a:rPr lang="fr-FR" b="1" dirty="0">
                <a:solidFill>
                  <a:srgbClr val="FF0000"/>
                </a:solidFill>
              </a:rPr>
              <a:t>équipement adéquate</a:t>
            </a:r>
            <a:r>
              <a:rPr lang="fr-FR" b="1" dirty="0"/>
              <a:t>, </a:t>
            </a:r>
            <a:r>
              <a:rPr lang="fr-FR" b="1" dirty="0"/>
              <a:t>de son </a:t>
            </a:r>
            <a:r>
              <a:rPr lang="fr-FR" b="1" dirty="0" err="1" smtClean="0"/>
              <a:t>aprovisionement</a:t>
            </a:r>
            <a:r>
              <a:rPr lang="fr-FR" b="1" dirty="0" smtClean="0"/>
              <a:t>  </a:t>
            </a:r>
            <a:r>
              <a:rPr lang="fr-FR" b="1" dirty="0"/>
              <a:t>et de la </a:t>
            </a:r>
            <a:r>
              <a:rPr lang="fr-FR" b="1" dirty="0">
                <a:solidFill>
                  <a:srgbClr val="FF0000"/>
                </a:solidFill>
              </a:rPr>
              <a:t>formation à son utilisation</a:t>
            </a:r>
            <a:r>
              <a:rPr lang="fr-FR" b="1" dirty="0"/>
              <a:t>.</a:t>
            </a:r>
          </a:p>
          <a:p>
            <a:pPr algn="just">
              <a:lnSpc>
                <a:spcPct val="150000"/>
              </a:lnSpc>
              <a:buFont typeface="Wingdings" panose="05000000000000000000" pitchFamily="2" charset="2"/>
              <a:buChar char="Ø"/>
            </a:pPr>
            <a:r>
              <a:rPr lang="fr-FR" b="1" dirty="0"/>
              <a:t>Tous les patients entrant dans le laboratoire de cathétérisme (KT) devraient porter </a:t>
            </a:r>
            <a:r>
              <a:rPr lang="fr-FR" b="1" dirty="0">
                <a:solidFill>
                  <a:srgbClr val="FF0000"/>
                </a:solidFill>
              </a:rPr>
              <a:t>un masque chirurgical.</a:t>
            </a:r>
          </a:p>
        </p:txBody>
      </p:sp>
    </p:spTree>
    <p:extLst>
      <p:ext uri="{BB962C8B-B14F-4D97-AF65-F5344CB8AC3E}">
        <p14:creationId xmlns:p14="http://schemas.microsoft.com/office/powerpoint/2010/main" val="4114098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VI- Laboratoire de cathétérisme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2006600"/>
            <a:ext cx="10620375" cy="4756150"/>
          </a:xfrm>
          <a:solidFill>
            <a:srgbClr val="FFFFCC"/>
          </a:solidFill>
        </p:spPr>
        <p:txBody>
          <a:bodyPr vert="horz" lIns="91440" tIns="45720" rIns="91440" bIns="45720" rtlCol="0">
            <a:normAutofit fontScale="82500" lnSpcReduction="20000"/>
          </a:bodyPr>
          <a:lstStyle/>
          <a:p>
            <a:pPr algn="just">
              <a:lnSpc>
                <a:spcPct val="150000"/>
              </a:lnSpc>
              <a:buFont typeface="Wingdings" panose="05000000000000000000" pitchFamily="2" charset="2"/>
              <a:buChar char="Ø"/>
            </a:pPr>
            <a:r>
              <a:rPr lang="fr-FR" b="1" dirty="0"/>
              <a:t>Étant donné qu'il n'y a pas de temps à perdre pour attendre le résultat de </a:t>
            </a:r>
            <a:r>
              <a:rPr lang="fr-FR" b="1" dirty="0">
                <a:solidFill>
                  <a:srgbClr val="FF0000"/>
                </a:solidFill>
              </a:rPr>
              <a:t>l'écouvillonnage nasopharyngé</a:t>
            </a:r>
            <a:r>
              <a:rPr lang="fr-FR" b="1" dirty="0"/>
              <a:t>, la procédure doit être effectuée dans </a:t>
            </a:r>
            <a:r>
              <a:rPr lang="fr-FR" b="1" dirty="0">
                <a:solidFill>
                  <a:srgbClr val="FF0000"/>
                </a:solidFill>
              </a:rPr>
              <a:t>un laboratoire de KT </a:t>
            </a:r>
            <a:r>
              <a:rPr lang="fr-FR" b="1" dirty="0" err="1">
                <a:solidFill>
                  <a:srgbClr val="FF0000"/>
                </a:solidFill>
              </a:rPr>
              <a:t>reservé</a:t>
            </a:r>
            <a:r>
              <a:rPr lang="fr-FR" b="1" dirty="0">
                <a:solidFill>
                  <a:srgbClr val="FF0000"/>
                </a:solidFill>
              </a:rPr>
              <a:t> aux cas COVID-19,</a:t>
            </a:r>
            <a:r>
              <a:rPr lang="fr-FR" b="1" dirty="0"/>
              <a:t> s'il est disponible, les patients devant être triés suivant la définition de cas. </a:t>
            </a:r>
          </a:p>
          <a:p>
            <a:pPr algn="just">
              <a:lnSpc>
                <a:spcPct val="150000"/>
              </a:lnSpc>
              <a:buFont typeface="Wingdings" panose="05000000000000000000" pitchFamily="2" charset="2"/>
              <a:buChar char="Ø"/>
            </a:pPr>
            <a:r>
              <a:rPr lang="fr-FR" b="1" dirty="0"/>
              <a:t>Dans les régions où </a:t>
            </a:r>
            <a:r>
              <a:rPr lang="fr-FR" b="1" dirty="0">
                <a:solidFill>
                  <a:srgbClr val="FF0000"/>
                </a:solidFill>
              </a:rPr>
              <a:t>les taux de transmission communautaire sont élevés</a:t>
            </a:r>
            <a:r>
              <a:rPr lang="fr-FR" b="1" dirty="0"/>
              <a:t>, il est raisonnable de considérer tous les patients comme potentiellement positifs pour le SRAS-CoV-2 et de protéger le personnel soignant en conséquence.</a:t>
            </a:r>
          </a:p>
          <a:p>
            <a:pPr algn="just">
              <a:lnSpc>
                <a:spcPct val="150000"/>
              </a:lnSpc>
              <a:buFont typeface="Wingdings" panose="05000000000000000000" pitchFamily="2" charset="2"/>
              <a:buChar char="Ø"/>
            </a:pPr>
            <a:r>
              <a:rPr lang="fr-FR" b="1" dirty="0">
                <a:solidFill>
                  <a:srgbClr val="FF0000"/>
                </a:solidFill>
              </a:rPr>
              <a:t>La fibrinolyse peut être considérée comme une option pour le patient avec COVID-19 et STEMI relativement stable</a:t>
            </a:r>
          </a:p>
        </p:txBody>
      </p:sp>
      <p:sp>
        <p:nvSpPr>
          <p:cNvPr id="5" name="ZoneTexte 4">
            <a:extLst>
              <a:ext uri="{FF2B5EF4-FFF2-40B4-BE49-F238E27FC236}">
                <a16:creationId xmlns:a16="http://schemas.microsoft.com/office/drawing/2014/main" id="{B58D4CFF-7ACD-4E1B-8089-EC2022063594}"/>
              </a:ext>
            </a:extLst>
          </p:cNvPr>
          <p:cNvSpPr txBox="1"/>
          <p:nvPr/>
        </p:nvSpPr>
        <p:spPr>
          <a:xfrm>
            <a:off x="1371601" y="1502459"/>
            <a:ext cx="9401174" cy="46166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altLang="en-GB" sz="2400" b="1" dirty="0">
                <a:effectLst>
                  <a:outerShdw blurRad="38100" dist="38100" dir="2700000" algn="tl">
                    <a:srgbClr val="000000">
                      <a:alpha val="43137"/>
                    </a:srgbClr>
                  </a:outerShdw>
                </a:effectLst>
                <a:sym typeface="+mn-ea"/>
              </a:rPr>
              <a:t>VI-1 En cas d’</a:t>
            </a:r>
            <a:r>
              <a:rPr lang="en-GB" altLang="en-US" sz="2400" b="1" dirty="0" err="1">
                <a:effectLst>
                  <a:outerShdw blurRad="38100" dist="38100" dir="2700000" algn="tl">
                    <a:srgbClr val="000000">
                      <a:alpha val="43137"/>
                    </a:srgbClr>
                  </a:outerShdw>
                </a:effectLst>
                <a:sym typeface="+mn-ea"/>
              </a:rPr>
              <a:t>Infarctus</a:t>
            </a:r>
            <a:r>
              <a:rPr lang="en-GB" altLang="en-US" sz="2400" b="1" dirty="0">
                <a:effectLst>
                  <a:outerShdw blurRad="38100" dist="38100" dir="2700000" algn="tl">
                    <a:srgbClr val="000000">
                      <a:alpha val="43137"/>
                    </a:srgbClr>
                  </a:outerShdw>
                </a:effectLst>
                <a:sym typeface="+mn-ea"/>
              </a:rPr>
              <a:t> du </a:t>
            </a:r>
            <a:r>
              <a:rPr lang="en-GB" altLang="en-US" sz="2400" b="1" dirty="0" err="1">
                <a:effectLst>
                  <a:outerShdw blurRad="38100" dist="38100" dir="2700000" algn="tl">
                    <a:srgbClr val="000000">
                      <a:alpha val="43137"/>
                    </a:srgbClr>
                  </a:outerShdw>
                </a:effectLst>
                <a:sym typeface="+mn-ea"/>
              </a:rPr>
              <a:t>myocarde</a:t>
            </a:r>
            <a:r>
              <a:rPr lang="en-GB" altLang="en-US" sz="2400" b="1" dirty="0">
                <a:effectLst>
                  <a:outerShdw blurRad="38100" dist="38100" dir="2700000" algn="tl">
                    <a:srgbClr val="000000">
                      <a:alpha val="43137"/>
                    </a:srgbClr>
                  </a:outerShdw>
                </a:effectLst>
                <a:sym typeface="+mn-ea"/>
              </a:rPr>
              <a:t> avec sus-</a:t>
            </a:r>
            <a:r>
              <a:rPr lang="en-GB" altLang="en-US" sz="2400" b="1" dirty="0" err="1">
                <a:effectLst>
                  <a:outerShdw blurRad="38100" dist="38100" dir="2700000" algn="tl">
                    <a:srgbClr val="000000">
                      <a:alpha val="43137"/>
                    </a:srgbClr>
                  </a:outerShdw>
                </a:effectLst>
                <a:sym typeface="+mn-ea"/>
              </a:rPr>
              <a:t>décalage</a:t>
            </a:r>
            <a:r>
              <a:rPr lang="en-GB" altLang="en-US" sz="2400" b="1" dirty="0">
                <a:effectLst>
                  <a:outerShdw blurRad="38100" dist="38100" dir="2700000" algn="tl">
                    <a:srgbClr val="000000">
                      <a:alpha val="43137"/>
                    </a:srgbClr>
                  </a:outerShdw>
                </a:effectLst>
                <a:sym typeface="+mn-ea"/>
              </a:rPr>
              <a:t> du segment ST</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7548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VI- Laboratoire de cathétérisme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2006600"/>
            <a:ext cx="10620375" cy="4756150"/>
          </a:xfrm>
          <a:solidFill>
            <a:srgbClr val="FFFFCC"/>
          </a:solidFill>
        </p:spPr>
        <p:txBody>
          <a:bodyPr vert="horz" lIns="91440" tIns="45720" rIns="91440" bIns="45720" rtlCol="0">
            <a:normAutofit fontScale="75000" lnSpcReduction="20000"/>
          </a:bodyPr>
          <a:lstStyle/>
          <a:p>
            <a:pPr algn="just">
              <a:lnSpc>
                <a:spcPct val="150000"/>
              </a:lnSpc>
              <a:buFont typeface="Wingdings" panose="05000000000000000000" pitchFamily="2" charset="2"/>
              <a:buChar char="Ø"/>
            </a:pPr>
            <a:r>
              <a:rPr lang="fr-FR" b="1" dirty="0"/>
              <a:t>Les SCA ST- à très haut risque : </a:t>
            </a:r>
            <a:r>
              <a:rPr lang="fr-FR" b="1" dirty="0">
                <a:solidFill>
                  <a:srgbClr val="FF0000"/>
                </a:solidFill>
              </a:rPr>
              <a:t>suivre les mêmes procédures que SCA ST+ </a:t>
            </a:r>
          </a:p>
          <a:p>
            <a:pPr algn="just">
              <a:lnSpc>
                <a:spcPct val="150000"/>
              </a:lnSpc>
              <a:buFont typeface="Wingdings" panose="05000000000000000000" pitchFamily="2" charset="2"/>
              <a:buChar char="Ø"/>
            </a:pPr>
            <a:r>
              <a:rPr lang="fr-FR" b="1" dirty="0">
                <a:solidFill>
                  <a:srgbClr val="00B050"/>
                </a:solidFill>
              </a:rPr>
              <a:t>Les autres doivent bénéficié d’un écouvillonnage nasopharyngé immédiatement après leur admission. </a:t>
            </a:r>
          </a:p>
          <a:p>
            <a:pPr algn="just">
              <a:lnSpc>
                <a:spcPct val="150000"/>
              </a:lnSpc>
              <a:buFont typeface="Wingdings" panose="05000000000000000000" pitchFamily="2" charset="2"/>
              <a:buChar char="Ø"/>
            </a:pPr>
            <a:r>
              <a:rPr lang="fr-FR" b="1" dirty="0"/>
              <a:t>En attendant le résultat de l'écouvillonnage, isoler les patients dans une zone prévue et surveillée en raison de la prévalence de patients asymptomatiques afin de réduire le risque de propagation </a:t>
            </a:r>
            <a:r>
              <a:rPr lang="fr-FR" b="1" dirty="0" err="1"/>
              <a:t>intrahospitalière</a:t>
            </a:r>
            <a:r>
              <a:rPr lang="fr-FR" b="1" dirty="0"/>
              <a:t> de l'infection.</a:t>
            </a:r>
          </a:p>
          <a:p>
            <a:pPr algn="just">
              <a:lnSpc>
                <a:spcPct val="150000"/>
              </a:lnSpc>
              <a:buFont typeface="Wingdings" panose="05000000000000000000" pitchFamily="2" charset="2"/>
              <a:buChar char="Ø"/>
            </a:pPr>
            <a:r>
              <a:rPr lang="fr-FR" b="1" dirty="0">
                <a:solidFill>
                  <a:srgbClr val="00B050"/>
                </a:solidFill>
              </a:rPr>
              <a:t>En présence de deux résultats négatifs dans les 48 heures </a:t>
            </a:r>
            <a:r>
              <a:rPr lang="fr-FR" b="1" dirty="0"/>
              <a:t>et en l'absence de symptômes suspects d'infection virale, une coronarographie et une éventuelle </a:t>
            </a:r>
            <a:r>
              <a:rPr lang="fr-FR" b="1" dirty="0" smtClean="0"/>
              <a:t>angioplastie percutanée </a:t>
            </a:r>
            <a:r>
              <a:rPr lang="fr-FR" b="1" dirty="0"/>
              <a:t>(PCI) peuvent être réalisées dans un </a:t>
            </a:r>
            <a:r>
              <a:rPr lang="fr-FR" b="1" dirty="0">
                <a:solidFill>
                  <a:srgbClr val="00B050"/>
                </a:solidFill>
              </a:rPr>
              <a:t>laboratoire de KT réservé aux patients </a:t>
            </a:r>
            <a:r>
              <a:rPr lang="fr-FR" b="1" dirty="0" smtClean="0">
                <a:solidFill>
                  <a:srgbClr val="00B050"/>
                </a:solidFill>
              </a:rPr>
              <a:t>séronégatifs.</a:t>
            </a:r>
            <a:endParaRPr lang="fr-FR" b="1" dirty="0">
              <a:solidFill>
                <a:srgbClr val="00B050"/>
              </a:solidFill>
            </a:endParaRPr>
          </a:p>
        </p:txBody>
      </p:sp>
      <p:sp>
        <p:nvSpPr>
          <p:cNvPr id="5" name="ZoneTexte 4">
            <a:extLst>
              <a:ext uri="{FF2B5EF4-FFF2-40B4-BE49-F238E27FC236}">
                <a16:creationId xmlns:a16="http://schemas.microsoft.com/office/drawing/2014/main" id="{B58D4CFF-7ACD-4E1B-8089-EC2022063594}"/>
              </a:ext>
            </a:extLst>
          </p:cNvPr>
          <p:cNvSpPr txBox="1"/>
          <p:nvPr/>
        </p:nvSpPr>
        <p:spPr>
          <a:xfrm>
            <a:off x="123826" y="1502459"/>
            <a:ext cx="11972924" cy="46166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altLang="en-GB" sz="2400" b="1" dirty="0">
                <a:effectLst>
                  <a:outerShdw blurRad="38100" dist="38100" dir="2700000" algn="tl">
                    <a:srgbClr val="000000">
                      <a:alpha val="43137"/>
                    </a:srgbClr>
                  </a:outerShdw>
                </a:effectLst>
                <a:sym typeface="+mn-ea"/>
              </a:rPr>
              <a:t>VI-2 Infarctus du myocarde sans élévation du segment ST - </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18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83832"/>
            <a:ext cx="11202035" cy="83620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fr-FR" altLang="en-GB" sz="8900" b="1" dirty="0">
                <a:effectLst>
                  <a:outerShdw blurRad="38100" dist="38100" dir="2700000" algn="tl">
                    <a:srgbClr val="000000">
                      <a:alpha val="43137"/>
                    </a:srgbClr>
                  </a:outerShdw>
                </a:effectLst>
              </a:rPr>
              <a:t>PLAN</a:t>
            </a:r>
            <a:endParaRPr lang="fr-FR" alt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9382" y="1838325"/>
            <a:ext cx="11689253" cy="5019674"/>
          </a:xfrm>
          <a:solidFill>
            <a:srgbClr val="FFFFCC"/>
          </a:solidFill>
        </p:spPr>
        <p:txBody>
          <a:bodyPr>
            <a:normAutofit fontScale="97500"/>
          </a:bodyPr>
          <a:lstStyle/>
          <a:p>
            <a:pPr marL="0" indent="0" algn="just">
              <a:buNone/>
            </a:pPr>
            <a:r>
              <a:rPr lang="fr-FR" altLang="en-GB" b="1" dirty="0" smtClean="0">
                <a:solidFill>
                  <a:srgbClr val="FF0000"/>
                </a:solidFill>
              </a:rPr>
              <a:t>Introduction</a:t>
            </a:r>
          </a:p>
          <a:p>
            <a:pPr marL="0" indent="0" algn="just">
              <a:buNone/>
            </a:pPr>
            <a:r>
              <a:rPr lang="fr-FR" altLang="en-GB" b="1" dirty="0" smtClean="0"/>
              <a:t>I- </a:t>
            </a:r>
            <a:r>
              <a:rPr lang="fr-FR" altLang="en-US" b="1" dirty="0"/>
              <a:t>Évaluation</a:t>
            </a:r>
            <a:r>
              <a:rPr lang="en-GB" altLang="en-US" b="1" dirty="0"/>
              <a:t> d</a:t>
            </a:r>
            <a:r>
              <a:rPr lang="fr-FR" altLang="en-GB" b="1" dirty="0"/>
              <a:t>u </a:t>
            </a:r>
            <a:r>
              <a:rPr lang="en-GB" altLang="en-US" b="1" dirty="0" err="1"/>
              <a:t>risque</a:t>
            </a:r>
            <a:r>
              <a:rPr lang="en-GB" altLang="en-US" b="1" dirty="0"/>
              <a:t> et </a:t>
            </a:r>
            <a:r>
              <a:rPr lang="en-GB" altLang="en-US" b="1" dirty="0" err="1"/>
              <a:t>mesures</a:t>
            </a:r>
            <a:r>
              <a:rPr lang="en-GB" altLang="en-US" b="1" dirty="0"/>
              <a:t> </a:t>
            </a:r>
            <a:r>
              <a:rPr lang="fr-FR" altLang="en-GB" b="1" dirty="0"/>
              <a:t>générales </a:t>
            </a:r>
            <a:r>
              <a:rPr lang="en-GB" altLang="en-US" b="1" dirty="0"/>
              <a:t>de protection </a:t>
            </a:r>
          </a:p>
          <a:p>
            <a:pPr marL="0" indent="0" algn="just">
              <a:buNone/>
            </a:pPr>
            <a:r>
              <a:rPr lang="fr-FR" altLang="en-GB" b="1" dirty="0"/>
              <a:t>II- Prévention en</a:t>
            </a:r>
            <a:r>
              <a:rPr lang="en-GB" altLang="en-US" b="1" dirty="0"/>
              <a:t> </a:t>
            </a:r>
            <a:r>
              <a:rPr lang="en-GB" altLang="en-US" b="1" dirty="0" err="1"/>
              <a:t>ambulatoire</a:t>
            </a:r>
            <a:r>
              <a:rPr lang="en-GB" altLang="en-US" b="1" dirty="0"/>
              <a:t> </a:t>
            </a:r>
          </a:p>
          <a:p>
            <a:pPr marL="0" indent="0" algn="just">
              <a:buNone/>
            </a:pPr>
            <a:r>
              <a:rPr lang="fr-FR" altLang="en-GB" b="1" dirty="0"/>
              <a:t>III- Prévention en m</a:t>
            </a:r>
            <a:r>
              <a:rPr lang="en-GB" altLang="en-US" b="1" dirty="0" err="1"/>
              <a:t>ilieu</a:t>
            </a:r>
            <a:r>
              <a:rPr lang="en-GB" altLang="en-US" b="1" dirty="0"/>
              <a:t> </a:t>
            </a:r>
            <a:r>
              <a:rPr lang="en-GB" altLang="en-US" b="1" dirty="0" err="1"/>
              <a:t>hospitalier</a:t>
            </a:r>
            <a:r>
              <a:rPr lang="en-GB" altLang="en-US" b="1" dirty="0"/>
              <a:t> </a:t>
            </a:r>
          </a:p>
          <a:p>
            <a:pPr marL="0" indent="0" algn="just">
              <a:buNone/>
            </a:pPr>
            <a:r>
              <a:rPr lang="fr-FR" altLang="en-GB" b="1" dirty="0"/>
              <a:t>IV- </a:t>
            </a:r>
            <a:r>
              <a:rPr lang="en-GB" altLang="en-US" b="1" dirty="0"/>
              <a:t>Service des urgences </a:t>
            </a:r>
          </a:p>
          <a:p>
            <a:pPr marL="0" indent="0" algn="just">
              <a:buNone/>
            </a:pPr>
            <a:r>
              <a:rPr lang="fr-FR" altLang="en-GB" b="1" dirty="0"/>
              <a:t>V- </a:t>
            </a:r>
            <a:r>
              <a:rPr lang="en-GB" altLang="en-US" b="1" dirty="0" err="1"/>
              <a:t>Unité</a:t>
            </a:r>
            <a:r>
              <a:rPr lang="en-GB" altLang="en-US" b="1" dirty="0"/>
              <a:t> de </a:t>
            </a:r>
            <a:r>
              <a:rPr lang="en-GB" altLang="en-US" b="1" dirty="0" err="1"/>
              <a:t>soins</a:t>
            </a:r>
            <a:r>
              <a:rPr lang="en-GB" altLang="en-US" b="1" dirty="0"/>
              <a:t> </a:t>
            </a:r>
            <a:r>
              <a:rPr lang="en-GB" altLang="en-US" b="1" dirty="0" err="1"/>
              <a:t>intensifs</a:t>
            </a:r>
            <a:r>
              <a:rPr lang="en-GB" altLang="en-US" b="1" dirty="0"/>
              <a:t> </a:t>
            </a:r>
          </a:p>
          <a:p>
            <a:pPr marL="0" indent="0" algn="just">
              <a:buNone/>
            </a:pPr>
            <a:r>
              <a:rPr lang="fr-FR" altLang="en-GB" b="1" dirty="0"/>
              <a:t>VI- </a:t>
            </a:r>
            <a:r>
              <a:rPr lang="en-GB" altLang="en-US" b="1" dirty="0" err="1"/>
              <a:t>Laboratoire</a:t>
            </a:r>
            <a:r>
              <a:rPr lang="en-GB" altLang="en-US" b="1" dirty="0"/>
              <a:t> de </a:t>
            </a:r>
            <a:r>
              <a:rPr lang="en-GB" altLang="en-US" b="1" dirty="0" err="1"/>
              <a:t>cathétérisme</a:t>
            </a:r>
            <a:r>
              <a:rPr lang="en-GB" altLang="en-US" b="1" dirty="0"/>
              <a:t> </a:t>
            </a:r>
          </a:p>
          <a:p>
            <a:pPr marL="0" indent="0" algn="just">
              <a:buNone/>
            </a:pPr>
            <a:r>
              <a:rPr lang="fr-FR" altLang="en-GB" b="1" dirty="0"/>
              <a:t>VII- </a:t>
            </a:r>
            <a:r>
              <a:rPr lang="en-GB" altLang="en-US" b="1" dirty="0" err="1"/>
              <a:t>Laboratoire</a:t>
            </a:r>
            <a:r>
              <a:rPr lang="en-GB" altLang="en-US" b="1" dirty="0"/>
              <a:t> </a:t>
            </a:r>
            <a:r>
              <a:rPr lang="en-GB" altLang="en-US" b="1" dirty="0" err="1"/>
              <a:t>d'électrophysiologie</a:t>
            </a:r>
            <a:r>
              <a:rPr lang="en-GB" altLang="en-US" b="1" dirty="0"/>
              <a:t> .</a:t>
            </a:r>
          </a:p>
          <a:p>
            <a:pPr marL="0" indent="0" algn="just">
              <a:buNone/>
            </a:pPr>
            <a:r>
              <a:rPr lang="fr-FR" altLang="en-GB" b="1" dirty="0"/>
              <a:t>VIII- </a:t>
            </a:r>
            <a:r>
              <a:rPr lang="en-GB" altLang="en-US" b="1" dirty="0"/>
              <a:t>ETO, </a:t>
            </a:r>
            <a:r>
              <a:rPr lang="en-GB" altLang="en-US" b="1" dirty="0" err="1"/>
              <a:t>pression</a:t>
            </a:r>
            <a:r>
              <a:rPr lang="en-GB" altLang="en-US" b="1" dirty="0"/>
              <a:t> positive continue et intubation </a:t>
            </a:r>
            <a:r>
              <a:rPr lang="en-GB" altLang="en-US" b="1" dirty="0" err="1" smtClean="0"/>
              <a:t>orotrachéale</a:t>
            </a:r>
            <a:endParaRPr lang="en-GB" altLang="en-US" b="1" dirty="0"/>
          </a:p>
          <a:p>
            <a:pPr marL="0" indent="0" algn="just">
              <a:buNone/>
            </a:pPr>
            <a:r>
              <a:rPr lang="en-GB" altLang="en-US" b="1" dirty="0" smtClean="0">
                <a:solidFill>
                  <a:srgbClr val="FF0000"/>
                </a:solidFill>
              </a:rPr>
              <a:t>Conclusion</a:t>
            </a:r>
            <a:endParaRPr lang="en-GB" alt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VI- Laboratoire de cathétérisme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2006600"/>
            <a:ext cx="10620375" cy="4756150"/>
          </a:xfrm>
          <a:solidFill>
            <a:srgbClr val="FFFFCC"/>
          </a:solidFill>
        </p:spPr>
        <p:txBody>
          <a:bodyPr vert="horz" lIns="91440" tIns="45720" rIns="91440" bIns="45720" rtlCol="0">
            <a:normAutofit fontScale="82500" lnSpcReduction="20000"/>
          </a:bodyPr>
          <a:lstStyle/>
          <a:p>
            <a:pPr algn="just">
              <a:lnSpc>
                <a:spcPct val="150000"/>
              </a:lnSpc>
              <a:buFont typeface="Wingdings" panose="05000000000000000000" pitchFamily="2" charset="2"/>
              <a:buChar char="Ø"/>
            </a:pPr>
            <a:r>
              <a:rPr lang="fr-FR" b="1" dirty="0">
                <a:solidFill>
                  <a:srgbClr val="FF0000"/>
                </a:solidFill>
              </a:rPr>
              <a:t>Patients dont le test de dépistage du SRAS-CoV-2 est positif:</a:t>
            </a:r>
          </a:p>
          <a:p>
            <a:pPr algn="just">
              <a:lnSpc>
                <a:spcPct val="150000"/>
              </a:lnSpc>
              <a:buFont typeface="Wingdings" panose="05000000000000000000" pitchFamily="2" charset="2"/>
              <a:buChar char="Ø"/>
            </a:pPr>
            <a:r>
              <a:rPr lang="fr-FR" b="1" dirty="0"/>
              <a:t>Si approche invasive est indiquée =&gt; intervention dans un laboratoire de KT </a:t>
            </a:r>
            <a:r>
              <a:rPr lang="fr-FR" b="1" dirty="0" err="1"/>
              <a:t>reservé</a:t>
            </a:r>
            <a:r>
              <a:rPr lang="fr-FR" b="1" dirty="0"/>
              <a:t> aux COVID-19, si disponible.</a:t>
            </a:r>
          </a:p>
          <a:p>
            <a:pPr algn="just">
              <a:lnSpc>
                <a:spcPct val="150000"/>
              </a:lnSpc>
              <a:buFont typeface="Wingdings" panose="05000000000000000000" pitchFamily="2" charset="2"/>
              <a:buChar char="Ø"/>
            </a:pPr>
            <a:r>
              <a:rPr lang="fr-FR" b="1" dirty="0">
                <a:solidFill>
                  <a:srgbClr val="FF0000"/>
                </a:solidFill>
              </a:rPr>
              <a:t>Le seuil d'intubation doit être abaissé </a:t>
            </a:r>
            <a:r>
              <a:rPr lang="fr-FR" b="1" dirty="0"/>
              <a:t>chez les patients présentant un état respiratoire limite afin </a:t>
            </a:r>
            <a:r>
              <a:rPr lang="fr-FR" b="1" dirty="0">
                <a:solidFill>
                  <a:srgbClr val="FF0000"/>
                </a:solidFill>
              </a:rPr>
              <a:t>d'éviter une intubation urgente et la production d'aérosols </a:t>
            </a:r>
            <a:r>
              <a:rPr lang="fr-FR" b="1" dirty="0"/>
              <a:t>dans le laboratoire de KT.</a:t>
            </a:r>
          </a:p>
          <a:p>
            <a:pPr algn="just">
              <a:lnSpc>
                <a:spcPct val="150000"/>
              </a:lnSpc>
              <a:buFont typeface="Wingdings" panose="05000000000000000000" pitchFamily="2" charset="2"/>
              <a:buChar char="Ø"/>
            </a:pPr>
            <a:r>
              <a:rPr lang="fr-FR" b="1" dirty="0"/>
              <a:t>C</a:t>
            </a:r>
            <a:r>
              <a:rPr lang="fr-FR" b="1" dirty="0" smtClean="0"/>
              <a:t>ertaines </a:t>
            </a:r>
            <a:r>
              <a:rPr lang="fr-FR" b="1" dirty="0"/>
              <a:t>procédures habituellement réalisées dans </a:t>
            </a:r>
            <a:r>
              <a:rPr lang="fr-FR" b="1" dirty="0" smtClean="0"/>
              <a:t>les salles </a:t>
            </a:r>
            <a:r>
              <a:rPr lang="fr-FR" b="1" dirty="0"/>
              <a:t>de </a:t>
            </a:r>
            <a:r>
              <a:rPr lang="fr-FR" b="1" dirty="0" smtClean="0"/>
              <a:t>cathétérismes </a:t>
            </a:r>
            <a:r>
              <a:rPr lang="fr-FR" b="1" dirty="0"/>
              <a:t>(pose d'un cathéter de Swan-</a:t>
            </a:r>
            <a:r>
              <a:rPr lang="fr-FR" b="1" dirty="0" err="1"/>
              <a:t>Ganz</a:t>
            </a:r>
            <a:r>
              <a:rPr lang="fr-FR" b="1" dirty="0"/>
              <a:t>, péricardiocentèse, insertion d'un ballon de contre-pulsion intra-aortique) </a:t>
            </a:r>
            <a:r>
              <a:rPr lang="fr-FR" b="1" dirty="0">
                <a:solidFill>
                  <a:srgbClr val="FF0000"/>
                </a:solidFill>
              </a:rPr>
              <a:t>devraient être envisagées au chevet du patient.</a:t>
            </a:r>
          </a:p>
        </p:txBody>
      </p:sp>
      <p:sp>
        <p:nvSpPr>
          <p:cNvPr id="5" name="ZoneTexte 4">
            <a:extLst>
              <a:ext uri="{FF2B5EF4-FFF2-40B4-BE49-F238E27FC236}">
                <a16:creationId xmlns:a16="http://schemas.microsoft.com/office/drawing/2014/main" id="{B58D4CFF-7ACD-4E1B-8089-EC2022063594}"/>
              </a:ext>
            </a:extLst>
          </p:cNvPr>
          <p:cNvSpPr txBox="1"/>
          <p:nvPr/>
        </p:nvSpPr>
        <p:spPr>
          <a:xfrm>
            <a:off x="123826" y="1502459"/>
            <a:ext cx="11972924" cy="46166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altLang="en-GB" sz="2400" b="1" dirty="0">
                <a:effectLst>
                  <a:outerShdw blurRad="38100" dist="38100" dir="2700000" algn="tl">
                    <a:srgbClr val="000000">
                      <a:alpha val="43137"/>
                    </a:srgbClr>
                  </a:outerShdw>
                </a:effectLst>
                <a:sym typeface="+mn-ea"/>
              </a:rPr>
              <a:t>VI-2 Infarctus du myocarde sans élévation du segment ST </a:t>
            </a:r>
            <a:r>
              <a:rPr lang="fr-FR" altLang="en-GB" sz="2400" b="1" dirty="0" smtClean="0">
                <a:effectLst>
                  <a:outerShdw blurRad="38100" dist="38100" dir="2700000" algn="tl">
                    <a:srgbClr val="000000">
                      <a:alpha val="43137"/>
                    </a:srgbClr>
                  </a:outerShdw>
                </a:effectLst>
                <a:sym typeface="+mn-ea"/>
              </a:rPr>
              <a:t>-</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6318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VI- Laboratoire de cathétérisme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200" y="1964124"/>
            <a:ext cx="10620375" cy="4756150"/>
          </a:xfrm>
          <a:solidFill>
            <a:srgbClr val="FFFFCC"/>
          </a:solidFill>
        </p:spPr>
        <p:txBody>
          <a:bodyPr vert="horz" lIns="91440" tIns="45720" rIns="91440" bIns="45720" rtlCol="0">
            <a:normAutofit fontScale="90000" lnSpcReduction="20000"/>
          </a:bodyPr>
          <a:lstStyle/>
          <a:p>
            <a:pPr algn="just">
              <a:lnSpc>
                <a:spcPct val="150000"/>
              </a:lnSpc>
              <a:buFont typeface="Wingdings" panose="05000000000000000000" pitchFamily="2" charset="2"/>
              <a:buChar char="Ø"/>
            </a:pPr>
            <a:r>
              <a:rPr lang="fr-FR" b="1" dirty="0">
                <a:solidFill>
                  <a:srgbClr val="FF0000"/>
                </a:solidFill>
              </a:rPr>
              <a:t>Le personnel du laboratoire de KT doit être réduit au minimum</a:t>
            </a:r>
            <a:r>
              <a:rPr lang="fr-FR" b="1" dirty="0"/>
              <a:t> et en cas d'instabilité hémodynamique du patient, doit porter un EPI de niveau II ou III, comprenant une blouse, des gants, des lunettes (ou des écrans) et un masque FFP2/FFP3.</a:t>
            </a:r>
          </a:p>
          <a:p>
            <a:pPr algn="just">
              <a:lnSpc>
                <a:spcPct val="150000"/>
              </a:lnSpc>
              <a:buFont typeface="Wingdings" panose="05000000000000000000" pitchFamily="2" charset="2"/>
              <a:buChar char="Ø"/>
            </a:pPr>
            <a:r>
              <a:rPr lang="fr-FR" b="1" dirty="0">
                <a:solidFill>
                  <a:srgbClr val="FF0000"/>
                </a:solidFill>
              </a:rPr>
              <a:t>Toute intubation, aspiration ou réanimation cardio-pulmonaire (RCP) </a:t>
            </a:r>
            <a:r>
              <a:rPr lang="fr-FR" b="1" dirty="0"/>
              <a:t>peut entraîner une dispersion en aérosol des sécrétions respiratoires avec une probabilité accrue d'exposition du personnel. Pour cette raison, l'utilisation de </a:t>
            </a:r>
            <a:r>
              <a:rPr lang="fr-FR" b="1" dirty="0">
                <a:solidFill>
                  <a:srgbClr val="FF0000"/>
                </a:solidFill>
              </a:rPr>
              <a:t>systèmes respiratoires à épuration d'air propulsé </a:t>
            </a:r>
            <a:r>
              <a:rPr lang="fr-FR" b="1" dirty="0"/>
              <a:t>(PAPR), s'ils sont disponibles est raisonnable.</a:t>
            </a:r>
          </a:p>
          <a:p>
            <a:pPr algn="just">
              <a:lnSpc>
                <a:spcPct val="150000"/>
              </a:lnSpc>
              <a:buFont typeface="Wingdings" panose="05000000000000000000" pitchFamily="2" charset="2"/>
              <a:buChar char="Ø"/>
            </a:pPr>
            <a:endParaRPr lang="fr-FR" b="1" dirty="0"/>
          </a:p>
        </p:txBody>
      </p:sp>
      <p:sp>
        <p:nvSpPr>
          <p:cNvPr id="5" name="ZoneTexte 4">
            <a:extLst>
              <a:ext uri="{FF2B5EF4-FFF2-40B4-BE49-F238E27FC236}">
                <a16:creationId xmlns:a16="http://schemas.microsoft.com/office/drawing/2014/main" id="{B58D4CFF-7ACD-4E1B-8089-EC2022063594}"/>
              </a:ext>
            </a:extLst>
          </p:cNvPr>
          <p:cNvSpPr txBox="1"/>
          <p:nvPr/>
        </p:nvSpPr>
        <p:spPr>
          <a:xfrm>
            <a:off x="123826" y="1502459"/>
            <a:ext cx="11972924" cy="46166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altLang="en-GB" sz="2400" b="1" dirty="0">
                <a:effectLst>
                  <a:outerShdw blurRad="38100" dist="38100" dir="2700000" algn="tl">
                    <a:srgbClr val="000000">
                      <a:alpha val="43137"/>
                    </a:srgbClr>
                  </a:outerShdw>
                </a:effectLst>
                <a:sym typeface="+mn-ea"/>
              </a:rPr>
              <a:t>VI-2 Infarctus du myocarde sans élévation du segment ST </a:t>
            </a:r>
            <a:r>
              <a:rPr lang="fr-FR" altLang="en-GB" sz="2400" b="1" dirty="0" smtClean="0">
                <a:effectLst>
                  <a:outerShdw blurRad="38100" dist="38100" dir="2700000" algn="tl">
                    <a:srgbClr val="000000">
                      <a:alpha val="43137"/>
                    </a:srgbClr>
                  </a:outerShdw>
                </a:effectLst>
                <a:sym typeface="+mn-ea"/>
              </a:rPr>
              <a:t>-</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332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VI- Laboratoire de cathétérisme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2006600"/>
            <a:ext cx="10620375" cy="4756150"/>
          </a:xfrm>
          <a:solidFill>
            <a:srgbClr val="FFFFCC"/>
          </a:solidFill>
        </p:spPr>
        <p:txBody>
          <a:bodyPr vert="horz" lIns="91440" tIns="45720" rIns="91440" bIns="45720" rtlCol="0">
            <a:normAutofit fontScale="90000" lnSpcReduction="10000"/>
          </a:bodyPr>
          <a:lstStyle/>
          <a:p>
            <a:pPr algn="just">
              <a:lnSpc>
                <a:spcPct val="150000"/>
              </a:lnSpc>
              <a:buFont typeface="Wingdings" panose="05000000000000000000" pitchFamily="2" charset="2"/>
              <a:buChar char="Ø"/>
            </a:pPr>
            <a:r>
              <a:rPr lang="fr-FR" b="1" dirty="0">
                <a:solidFill>
                  <a:srgbClr val="FF0000"/>
                </a:solidFill>
              </a:rPr>
              <a:t>En cas de ventilation manuelle pendant la RCP, </a:t>
            </a:r>
            <a:r>
              <a:rPr lang="fr-FR" b="1" dirty="0"/>
              <a:t>un filtre à air à particules de haute efficacité peut être placé entre le tube et le masque à </a:t>
            </a:r>
            <a:r>
              <a:rPr lang="fr-FR" b="1" dirty="0" smtClean="0"/>
              <a:t>valve </a:t>
            </a:r>
            <a:r>
              <a:rPr lang="fr-FR" b="1" dirty="0"/>
              <a:t>pour réduire le risque de dispersion des aérosols.</a:t>
            </a:r>
          </a:p>
          <a:p>
            <a:pPr algn="just">
              <a:lnSpc>
                <a:spcPct val="150000"/>
              </a:lnSpc>
              <a:buFont typeface="Wingdings" panose="05000000000000000000" pitchFamily="2" charset="2"/>
              <a:buChar char="Ø"/>
            </a:pPr>
            <a:r>
              <a:rPr lang="fr-FR" b="1" dirty="0">
                <a:solidFill>
                  <a:srgbClr val="00B050"/>
                </a:solidFill>
              </a:rPr>
              <a:t>Comme la plupart des laboratoires de KT ne sont pas conçus pour l'isolement des infections par pression négative, un nettoyage et une désinfection </a:t>
            </a:r>
            <a:r>
              <a:rPr lang="fr-FR" b="1" dirty="0" smtClean="0"/>
              <a:t> </a:t>
            </a:r>
            <a:r>
              <a:rPr lang="fr-FR" b="1" dirty="0"/>
              <a:t>doivent être effectués après chaque procédure. </a:t>
            </a:r>
            <a:endParaRPr lang="fr-FR" b="1" dirty="0" smtClean="0"/>
          </a:p>
          <a:p>
            <a:pPr algn="just">
              <a:lnSpc>
                <a:spcPct val="150000"/>
              </a:lnSpc>
              <a:buFont typeface="Wingdings" panose="05000000000000000000" pitchFamily="2" charset="2"/>
              <a:buChar char="Ø"/>
            </a:pPr>
            <a:r>
              <a:rPr lang="fr-FR" b="1" dirty="0" smtClean="0"/>
              <a:t>Il </a:t>
            </a:r>
            <a:r>
              <a:rPr lang="fr-FR" b="1" dirty="0"/>
              <a:t>convient de vérifier les temps de renouvellement de l'air </a:t>
            </a:r>
            <a:r>
              <a:rPr lang="fr-FR" b="1" dirty="0" smtClean="0"/>
              <a:t>de  la salle de </a:t>
            </a:r>
            <a:r>
              <a:rPr lang="fr-FR" b="1" dirty="0"/>
              <a:t>KT (</a:t>
            </a:r>
            <a:r>
              <a:rPr lang="fr-FR" b="1" dirty="0">
                <a:solidFill>
                  <a:srgbClr val="FF0000"/>
                </a:solidFill>
              </a:rPr>
              <a:t>minimum 15 échanges par heure, idéalement 30 échanges par heure</a:t>
            </a:r>
            <a:r>
              <a:rPr lang="fr-FR" b="1" dirty="0"/>
              <a:t>).</a:t>
            </a:r>
          </a:p>
        </p:txBody>
      </p:sp>
      <p:sp>
        <p:nvSpPr>
          <p:cNvPr id="5" name="ZoneTexte 4">
            <a:extLst>
              <a:ext uri="{FF2B5EF4-FFF2-40B4-BE49-F238E27FC236}">
                <a16:creationId xmlns:a16="http://schemas.microsoft.com/office/drawing/2014/main" id="{B58D4CFF-7ACD-4E1B-8089-EC2022063594}"/>
              </a:ext>
            </a:extLst>
          </p:cNvPr>
          <p:cNvSpPr txBox="1"/>
          <p:nvPr/>
        </p:nvSpPr>
        <p:spPr>
          <a:xfrm>
            <a:off x="123826" y="1502459"/>
            <a:ext cx="11972924" cy="46166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FR" altLang="en-GB" sz="2400" b="1" dirty="0">
                <a:effectLst>
                  <a:outerShdw blurRad="38100" dist="38100" dir="2700000" algn="tl">
                    <a:srgbClr val="000000">
                      <a:alpha val="43137"/>
                    </a:srgbClr>
                  </a:outerShdw>
                </a:effectLst>
                <a:sym typeface="+mn-ea"/>
              </a:rPr>
              <a:t>VI-2 Infarctus du myocarde sans élévation du segment ST </a:t>
            </a:r>
            <a:r>
              <a:rPr lang="fr-FR" altLang="en-GB" sz="2400" b="1" dirty="0" smtClean="0">
                <a:effectLst>
                  <a:outerShdw blurRad="38100" dist="38100" dir="2700000" algn="tl">
                    <a:srgbClr val="000000">
                      <a:alpha val="43137"/>
                    </a:srgbClr>
                  </a:outerShdw>
                </a:effectLst>
                <a:sym typeface="+mn-ea"/>
              </a:rPr>
              <a:t>-</a:t>
            </a:r>
            <a:endParaRPr lang="fr-F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1926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a:r>
              <a:rPr lang="fr-FR" altLang="en-GB" sz="6000" b="1" dirty="0">
                <a:effectLst>
                  <a:outerShdw blurRad="38100" dist="38100" dir="2700000" algn="tl">
                    <a:srgbClr val="000000">
                      <a:alpha val="43137"/>
                    </a:srgbClr>
                  </a:outerShdw>
                </a:effectLst>
                <a:sym typeface="+mn-ea"/>
              </a:rPr>
              <a:t>VII- Laboratoire d'électrophysiologie.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t>La plupart des activités d'électrophysiologie (EP) sont nettement réduites ou suspendues dans les zones qui ont été gravement touchées par l'épidémie de </a:t>
            </a:r>
            <a:r>
              <a:rPr lang="fr-FR" b="1" dirty="0" smtClean="0"/>
              <a:t>COVID-19 au cours de la 1</a:t>
            </a:r>
            <a:r>
              <a:rPr lang="fr-FR" b="1" baseline="30000" dirty="0" smtClean="0"/>
              <a:t>ère</a:t>
            </a:r>
            <a:r>
              <a:rPr lang="fr-FR" b="1" dirty="0" smtClean="0"/>
              <a:t> vague. </a:t>
            </a:r>
          </a:p>
          <a:p>
            <a:pPr algn="just">
              <a:lnSpc>
                <a:spcPct val="150000"/>
              </a:lnSpc>
              <a:buFont typeface="Wingdings" panose="05000000000000000000" pitchFamily="2" charset="2"/>
              <a:buChar char="Ø"/>
            </a:pPr>
            <a:r>
              <a:rPr lang="fr-FR" b="1" dirty="0" smtClean="0"/>
              <a:t>Une </a:t>
            </a:r>
            <a:r>
              <a:rPr lang="fr-FR" b="1" dirty="0"/>
              <a:t>activité résiduelle d'EP </a:t>
            </a:r>
            <a:r>
              <a:rPr lang="fr-FR" b="1" dirty="0" smtClean="0"/>
              <a:t>a été maintenue </a:t>
            </a:r>
            <a:r>
              <a:rPr lang="fr-FR" b="1" dirty="0"/>
              <a:t>pour certaines catégories de patients.</a:t>
            </a:r>
          </a:p>
        </p:txBody>
      </p:sp>
    </p:spTree>
    <p:extLst>
      <p:ext uri="{BB962C8B-B14F-4D97-AF65-F5344CB8AC3E}">
        <p14:creationId xmlns:p14="http://schemas.microsoft.com/office/powerpoint/2010/main" val="264665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a:r>
              <a:rPr lang="fr-FR" altLang="en-GB" sz="6000" b="1" dirty="0">
                <a:effectLst>
                  <a:outerShdw blurRad="38100" dist="38100" dir="2700000" algn="tl">
                    <a:srgbClr val="000000">
                      <a:alpha val="43137"/>
                    </a:srgbClr>
                  </a:outerShdw>
                </a:effectLst>
                <a:sym typeface="+mn-ea"/>
              </a:rPr>
              <a:t>VII- Laboratoire d'électrophysiologie.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0000" lnSpcReduction="10000"/>
          </a:bodyPr>
          <a:lstStyle/>
          <a:p>
            <a:pPr algn="just">
              <a:lnSpc>
                <a:spcPct val="150000"/>
              </a:lnSpc>
              <a:buFont typeface="Wingdings" panose="05000000000000000000" pitchFamily="2" charset="2"/>
              <a:buChar char="Ø"/>
            </a:pPr>
            <a:r>
              <a:rPr lang="fr-FR" b="1" dirty="0"/>
              <a:t>Les laboratoires d’EP exclusivement dédiés aux patients potentiellement infectés par le </a:t>
            </a:r>
            <a:r>
              <a:rPr lang="fr-FR" b="1" dirty="0" smtClean="0"/>
              <a:t>SRAS-CoV-2 sont rares dans </a:t>
            </a:r>
            <a:r>
              <a:rPr lang="fr-FR" b="1" dirty="0"/>
              <a:t>la plupart des institutions mais doivent être exploités dans la mesure du possible.</a:t>
            </a:r>
          </a:p>
          <a:p>
            <a:pPr algn="just">
              <a:lnSpc>
                <a:spcPct val="150000"/>
              </a:lnSpc>
              <a:buFont typeface="Wingdings" panose="05000000000000000000" pitchFamily="2" charset="2"/>
              <a:buChar char="Ø"/>
            </a:pPr>
            <a:r>
              <a:rPr lang="fr-FR" b="1" dirty="0"/>
              <a:t>Tous les patients présentant une indication clinique pour une procédure d’EP doivent </a:t>
            </a:r>
            <a:r>
              <a:rPr lang="fr-FR" b="1" dirty="0">
                <a:solidFill>
                  <a:srgbClr val="FF0000"/>
                </a:solidFill>
              </a:rPr>
              <a:t>subir un écouvillonnage nasopharyngé immédiatement </a:t>
            </a:r>
            <a:r>
              <a:rPr lang="fr-FR" b="1" dirty="0"/>
              <a:t>après leur admission.</a:t>
            </a:r>
          </a:p>
          <a:p>
            <a:pPr algn="just">
              <a:lnSpc>
                <a:spcPct val="150000"/>
              </a:lnSpc>
              <a:buFont typeface="Wingdings" panose="05000000000000000000" pitchFamily="2" charset="2"/>
              <a:buChar char="Ø"/>
            </a:pPr>
            <a:r>
              <a:rPr lang="fr-FR" b="1" dirty="0">
                <a:solidFill>
                  <a:srgbClr val="FF0000"/>
                </a:solidFill>
              </a:rPr>
              <a:t>En cas d'instabilité hémodynamique avec possibilité de COVID-19</a:t>
            </a:r>
            <a:r>
              <a:rPr lang="fr-FR" b="1" dirty="0"/>
              <a:t>, la procédure doit être réalisée avec des mesures </a:t>
            </a:r>
            <a:r>
              <a:rPr lang="fr-FR" b="1" dirty="0">
                <a:solidFill>
                  <a:srgbClr val="FF0000"/>
                </a:solidFill>
              </a:rPr>
              <a:t>de protection de niveau II</a:t>
            </a:r>
            <a:r>
              <a:rPr lang="fr-FR" b="1" dirty="0"/>
              <a:t>.</a:t>
            </a:r>
          </a:p>
        </p:txBody>
      </p:sp>
    </p:spTree>
    <p:extLst>
      <p:ext uri="{BB962C8B-B14F-4D97-AF65-F5344CB8AC3E}">
        <p14:creationId xmlns:p14="http://schemas.microsoft.com/office/powerpoint/2010/main" val="3463348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a:r>
              <a:rPr lang="fr-FR" altLang="en-GB" sz="6000" b="1" dirty="0">
                <a:effectLst>
                  <a:outerShdw blurRad="38100" dist="38100" dir="2700000" algn="tl">
                    <a:srgbClr val="000000">
                      <a:alpha val="43137"/>
                    </a:srgbClr>
                  </a:outerShdw>
                </a:effectLst>
                <a:sym typeface="+mn-ea"/>
              </a:rPr>
              <a:t>VII- Laboratoire d'électrophysiologie.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0000" lnSpcReduction="20000"/>
          </a:bodyPr>
          <a:lstStyle/>
          <a:p>
            <a:pPr algn="just">
              <a:lnSpc>
                <a:spcPct val="150000"/>
              </a:lnSpc>
              <a:buFont typeface="Wingdings" panose="05000000000000000000" pitchFamily="2" charset="2"/>
              <a:buChar char="Ø"/>
            </a:pPr>
            <a:r>
              <a:rPr lang="fr-FR" b="1" dirty="0">
                <a:solidFill>
                  <a:srgbClr val="FF0000"/>
                </a:solidFill>
              </a:rPr>
              <a:t>Dans des conditions critiques telles que la syncope et le BAV</a:t>
            </a:r>
            <a:r>
              <a:rPr lang="fr-FR" b="1" dirty="0"/>
              <a:t>, les patients doivent être immédiatement transférés au laboratoire d’EP et </a:t>
            </a:r>
            <a:r>
              <a:rPr lang="fr-FR" b="1" dirty="0" smtClean="0"/>
              <a:t>bénéficier </a:t>
            </a:r>
            <a:r>
              <a:rPr lang="fr-FR" b="1" dirty="0"/>
              <a:t>de l'implantation d'un stimulateur cardiaque sous des </a:t>
            </a:r>
            <a:r>
              <a:rPr lang="fr-FR" b="1" dirty="0">
                <a:solidFill>
                  <a:srgbClr val="FF0000"/>
                </a:solidFill>
              </a:rPr>
              <a:t>mesures de protection de niveau II</a:t>
            </a:r>
            <a:r>
              <a:rPr lang="fr-FR" b="1" dirty="0"/>
              <a:t>. Après l'intervention, ces patients doivent être </a:t>
            </a:r>
            <a:r>
              <a:rPr lang="fr-FR" b="1" dirty="0">
                <a:solidFill>
                  <a:srgbClr val="FF0000"/>
                </a:solidFill>
              </a:rPr>
              <a:t>transférés dans une zone COVID-19  jusqu'à ce que le dépistage </a:t>
            </a:r>
            <a:r>
              <a:rPr lang="fr-FR" b="1" dirty="0"/>
              <a:t>d'une éventuelle infection par le SRAS-CoV-2 soit effectué.</a:t>
            </a:r>
          </a:p>
          <a:p>
            <a:pPr algn="just">
              <a:lnSpc>
                <a:spcPct val="150000"/>
              </a:lnSpc>
              <a:buFont typeface="Wingdings" panose="05000000000000000000" pitchFamily="2" charset="2"/>
              <a:buChar char="Ø"/>
            </a:pPr>
            <a:r>
              <a:rPr lang="fr-FR" b="1" dirty="0">
                <a:solidFill>
                  <a:srgbClr val="00B050"/>
                </a:solidFill>
              </a:rPr>
              <a:t>En cas de deux résultats négatifs dans les 48 heures </a:t>
            </a:r>
            <a:r>
              <a:rPr lang="fr-FR" b="1" dirty="0"/>
              <a:t>et en l'absence de symptômes suspects d'infection par le COVID-19, </a:t>
            </a:r>
            <a:r>
              <a:rPr lang="fr-FR" b="1" dirty="0" smtClean="0"/>
              <a:t>transférer la patient dans une zone pour patient non COVID 19.</a:t>
            </a:r>
            <a:endParaRPr lang="fr-FR" b="1" dirty="0"/>
          </a:p>
        </p:txBody>
      </p:sp>
    </p:spTree>
    <p:extLst>
      <p:ext uri="{BB962C8B-B14F-4D97-AF65-F5344CB8AC3E}">
        <p14:creationId xmlns:p14="http://schemas.microsoft.com/office/powerpoint/2010/main" val="3037236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a:r>
              <a:rPr lang="fr-FR" altLang="en-GB" sz="6000" b="1" dirty="0">
                <a:effectLst>
                  <a:outerShdw blurRad="38100" dist="38100" dir="2700000" algn="tl">
                    <a:srgbClr val="000000">
                      <a:alpha val="43137"/>
                    </a:srgbClr>
                  </a:outerShdw>
                </a:effectLst>
                <a:sym typeface="+mn-ea"/>
              </a:rPr>
              <a:t>VII- Laboratoire d'électrophysiologie.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solidFill>
                  <a:srgbClr val="FF0000"/>
                </a:solidFill>
              </a:rPr>
              <a:t>Patients avec test de dépistage du SRAS-CoV-2 est positif </a:t>
            </a:r>
            <a:r>
              <a:rPr lang="fr-FR" b="1" dirty="0"/>
              <a:t>: </a:t>
            </a:r>
          </a:p>
          <a:p>
            <a:pPr algn="just">
              <a:lnSpc>
                <a:spcPct val="150000"/>
              </a:lnSpc>
              <a:buFont typeface="Wingdings" panose="05000000000000000000" pitchFamily="2" charset="2"/>
              <a:buChar char="Ø"/>
            </a:pPr>
            <a:r>
              <a:rPr lang="fr-FR" b="1" dirty="0">
                <a:solidFill>
                  <a:srgbClr val="00B050"/>
                </a:solidFill>
              </a:rPr>
              <a:t>En cas de stabilité hémodynamique</a:t>
            </a:r>
            <a:r>
              <a:rPr lang="fr-FR" b="1" dirty="0"/>
              <a:t>, les procédures </a:t>
            </a:r>
            <a:r>
              <a:rPr lang="fr-FR" b="1" dirty="0">
                <a:solidFill>
                  <a:srgbClr val="FF0000"/>
                </a:solidFill>
              </a:rPr>
              <a:t>d'ablation doivent être différées et remplacées par des  médicaments antiarythmiques par voie IV suivant l'indication de l'arythmie sous-jacente.</a:t>
            </a:r>
          </a:p>
          <a:p>
            <a:pPr algn="just">
              <a:lnSpc>
                <a:spcPct val="150000"/>
              </a:lnSpc>
              <a:buFont typeface="Wingdings" panose="05000000000000000000" pitchFamily="2" charset="2"/>
              <a:buChar char="Ø"/>
            </a:pPr>
            <a:r>
              <a:rPr lang="fr-FR" b="1" dirty="0">
                <a:solidFill>
                  <a:srgbClr val="00B050"/>
                </a:solidFill>
              </a:rPr>
              <a:t>L</a:t>
            </a:r>
            <a:r>
              <a:rPr lang="fr-FR" b="1" dirty="0" smtClean="0">
                <a:solidFill>
                  <a:srgbClr val="00B050"/>
                </a:solidFill>
              </a:rPr>
              <a:t>e </a:t>
            </a:r>
            <a:r>
              <a:rPr lang="fr-FR" b="1" dirty="0">
                <a:solidFill>
                  <a:srgbClr val="00B050"/>
                </a:solidFill>
              </a:rPr>
              <a:t>nombre d'opérateurs doit être limité à l'essentiel</a:t>
            </a:r>
            <a:r>
              <a:rPr lang="fr-FR" b="1" dirty="0"/>
              <a:t>. Idéalement, un infirmier, un opérateur, un assistant à la console et un anesthésiste, lorsque cela est indiqué.</a:t>
            </a:r>
          </a:p>
          <a:p>
            <a:pPr algn="just">
              <a:lnSpc>
                <a:spcPct val="150000"/>
              </a:lnSpc>
              <a:buFont typeface="Wingdings" panose="05000000000000000000" pitchFamily="2" charset="2"/>
              <a:buChar char="Ø"/>
            </a:pPr>
            <a:endParaRPr lang="fr-FR" b="1" dirty="0"/>
          </a:p>
        </p:txBody>
      </p:sp>
    </p:spTree>
    <p:extLst>
      <p:ext uri="{BB962C8B-B14F-4D97-AF65-F5344CB8AC3E}">
        <p14:creationId xmlns:p14="http://schemas.microsoft.com/office/powerpoint/2010/main" val="1413510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a:r>
              <a:rPr lang="fr-FR" altLang="en-GB" sz="6000" b="1" dirty="0">
                <a:effectLst>
                  <a:outerShdw blurRad="38100" dist="38100" dir="2700000" algn="tl">
                    <a:srgbClr val="000000">
                      <a:alpha val="43137"/>
                    </a:srgbClr>
                  </a:outerShdw>
                </a:effectLst>
                <a:sym typeface="+mn-ea"/>
              </a:rPr>
              <a:t>VII- Laboratoire d'électrophysiologie.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smtClean="0">
                <a:solidFill>
                  <a:srgbClr val="00B050"/>
                </a:solidFill>
              </a:rPr>
              <a:t>Les </a:t>
            </a:r>
            <a:r>
              <a:rPr lang="fr-FR" b="1" dirty="0" smtClean="0">
                <a:solidFill>
                  <a:srgbClr val="00B050"/>
                </a:solidFill>
              </a:rPr>
              <a:t>techniques </a:t>
            </a:r>
            <a:r>
              <a:rPr lang="fr-FR" b="1" dirty="0">
                <a:solidFill>
                  <a:srgbClr val="00B050"/>
                </a:solidFill>
              </a:rPr>
              <a:t>d'implantation </a:t>
            </a:r>
            <a:r>
              <a:rPr lang="fr-FR" b="1" dirty="0" smtClean="0">
                <a:solidFill>
                  <a:srgbClr val="00B050"/>
                </a:solidFill>
              </a:rPr>
              <a:t>sont les mêmes mais </a:t>
            </a:r>
            <a:r>
              <a:rPr lang="fr-FR" b="1" dirty="0" err="1" smtClean="0">
                <a:solidFill>
                  <a:srgbClr val="00B050"/>
                </a:solidFill>
              </a:rPr>
              <a:t>préferez</a:t>
            </a:r>
            <a:r>
              <a:rPr lang="fr-FR" b="1" dirty="0" smtClean="0">
                <a:solidFill>
                  <a:srgbClr val="00B050"/>
                </a:solidFill>
              </a:rPr>
              <a:t> les </a:t>
            </a:r>
            <a:r>
              <a:rPr lang="fr-FR" b="1" dirty="0">
                <a:solidFill>
                  <a:srgbClr val="00B050"/>
                </a:solidFill>
              </a:rPr>
              <a:t>dispositifs implantables </a:t>
            </a:r>
            <a:r>
              <a:rPr lang="fr-FR" b="1" dirty="0" smtClean="0">
                <a:solidFill>
                  <a:srgbClr val="00B050"/>
                </a:solidFill>
              </a:rPr>
              <a:t>qui </a:t>
            </a:r>
            <a:r>
              <a:rPr lang="fr-FR" b="1" dirty="0" smtClean="0">
                <a:solidFill>
                  <a:srgbClr val="00B050"/>
                </a:solidFill>
              </a:rPr>
              <a:t>disposent </a:t>
            </a:r>
            <a:r>
              <a:rPr lang="fr-FR" b="1" dirty="0">
                <a:solidFill>
                  <a:srgbClr val="00B050"/>
                </a:solidFill>
              </a:rPr>
              <a:t>de la technologie de contrôle à distance.</a:t>
            </a:r>
          </a:p>
          <a:p>
            <a:pPr algn="just">
              <a:lnSpc>
                <a:spcPct val="150000"/>
              </a:lnSpc>
              <a:buFont typeface="Wingdings" panose="05000000000000000000" pitchFamily="2" charset="2"/>
              <a:buChar char="Ø"/>
            </a:pPr>
            <a:endParaRPr lang="fr-FR" b="1" dirty="0"/>
          </a:p>
          <a:p>
            <a:pPr algn="just">
              <a:lnSpc>
                <a:spcPct val="150000"/>
              </a:lnSpc>
              <a:buFont typeface="Wingdings" panose="05000000000000000000" pitchFamily="2" charset="2"/>
              <a:buChar char="Ø"/>
            </a:pPr>
            <a:r>
              <a:rPr lang="fr-FR" b="1" dirty="0">
                <a:solidFill>
                  <a:srgbClr val="FF0000"/>
                </a:solidFill>
              </a:rPr>
              <a:t>Le nettoyage et la désinfection du laboratoire d'EP doivent être effectués après chaque procédure.</a:t>
            </a:r>
          </a:p>
          <a:p>
            <a:pPr algn="just">
              <a:lnSpc>
                <a:spcPct val="150000"/>
              </a:lnSpc>
              <a:buFont typeface="Wingdings" panose="05000000000000000000" pitchFamily="2" charset="2"/>
              <a:buChar char="Ø"/>
            </a:pPr>
            <a:endParaRPr lang="fr-FR" b="1" dirty="0"/>
          </a:p>
        </p:txBody>
      </p:sp>
    </p:spTree>
    <p:extLst>
      <p:ext uri="{BB962C8B-B14F-4D97-AF65-F5344CB8AC3E}">
        <p14:creationId xmlns:p14="http://schemas.microsoft.com/office/powerpoint/2010/main" val="601451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a:effectLst>
                  <a:outerShdw blurRad="38100" dist="38100" dir="2700000" algn="tl">
                    <a:srgbClr val="000000">
                      <a:alpha val="43137"/>
                    </a:srgbClr>
                  </a:outerShdw>
                </a:effectLst>
                <a:sym typeface="+mn-ea"/>
              </a:rPr>
              <a:t>VIII- </a:t>
            </a:r>
            <a:r>
              <a:rPr lang="fr-FR" altLang="en-GB" sz="3600" b="1" dirty="0" smtClean="0">
                <a:effectLst>
                  <a:outerShdw blurRad="38100" dist="38100" dir="2700000" algn="tl">
                    <a:srgbClr val="000000">
                      <a:alpha val="43137"/>
                    </a:srgbClr>
                  </a:outerShdw>
                </a:effectLst>
                <a:sym typeface="+mn-ea"/>
              </a:rPr>
              <a:t>ETO, </a:t>
            </a:r>
            <a:r>
              <a:rPr lang="fr-FR" altLang="en-GB" sz="3600" b="1" dirty="0">
                <a:effectLst>
                  <a:outerShdw blurRad="38100" dist="38100" dir="2700000" algn="tl">
                    <a:srgbClr val="000000">
                      <a:alpha val="43137"/>
                    </a:srgbClr>
                  </a:outerShdw>
                </a:effectLst>
                <a:sym typeface="+mn-ea"/>
              </a:rPr>
              <a:t>pression positive continue et intubation orotrachéale </a:t>
            </a:r>
            <a:r>
              <a:rPr lang="fr-FR" altLang="en-GB" sz="3600" b="1" dirty="0" smtClean="0">
                <a:effectLst>
                  <a:outerShdw blurRad="38100" dist="38100" dir="2700000" algn="tl">
                    <a:srgbClr val="000000">
                      <a:alpha val="43137"/>
                    </a:srgbClr>
                  </a:outerShdw>
                </a:effectLst>
                <a:sym typeface="+mn-ea"/>
              </a:rPr>
              <a:t> </a:t>
            </a:r>
            <a:endParaRPr lang="fr-FR" sz="36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0000" lnSpcReduction="10000"/>
          </a:bodyPr>
          <a:lstStyle/>
          <a:p>
            <a:pPr algn="just">
              <a:lnSpc>
                <a:spcPct val="150000"/>
              </a:lnSpc>
              <a:buFont typeface="Wingdings" panose="05000000000000000000" pitchFamily="2" charset="2"/>
              <a:buChar char="Ø"/>
            </a:pPr>
            <a:r>
              <a:rPr lang="fr-FR" b="1" dirty="0">
                <a:solidFill>
                  <a:srgbClr val="FF0000"/>
                </a:solidFill>
              </a:rPr>
              <a:t>La charge virale dans les voies respiratoires du patient positif au SARS-COV-2 étant probablement très élevée</a:t>
            </a:r>
            <a:r>
              <a:rPr lang="fr-FR" b="1" dirty="0"/>
              <a:t>, le risque de contagion est très important pour les professionnels de santé qui effectuent une ventilation non invasive par PPC ou une ventilation invasive avec intubation orotrachéale. </a:t>
            </a:r>
          </a:p>
          <a:p>
            <a:pPr algn="just">
              <a:lnSpc>
                <a:spcPct val="150000"/>
              </a:lnSpc>
              <a:buFont typeface="Wingdings" panose="05000000000000000000" pitchFamily="2" charset="2"/>
              <a:buChar char="Ø"/>
            </a:pPr>
            <a:r>
              <a:rPr lang="fr-FR" b="1" dirty="0">
                <a:solidFill>
                  <a:srgbClr val="FF0000"/>
                </a:solidFill>
              </a:rPr>
              <a:t>Par conséquent, un haut niveau de vigilance est nécessaire </a:t>
            </a:r>
            <a:r>
              <a:rPr lang="fr-FR" b="1" dirty="0"/>
              <a:t>pour éviter de contracter l'infection lors de la prise en charge de patients utilisant </a:t>
            </a:r>
            <a:r>
              <a:rPr lang="fr-FR" b="1" dirty="0" smtClean="0"/>
              <a:t>une assistance respiratoire,</a:t>
            </a:r>
            <a:r>
              <a:rPr lang="fr-FR" b="1" dirty="0"/>
              <a:t> </a:t>
            </a:r>
            <a:r>
              <a:rPr lang="fr-FR" b="1" dirty="0" smtClean="0"/>
              <a:t>lors </a:t>
            </a:r>
            <a:r>
              <a:rPr lang="fr-FR" b="1" dirty="0"/>
              <a:t>de l'intubation ou de l'insertion de la sonde d'échocardiographie </a:t>
            </a:r>
            <a:r>
              <a:rPr lang="fr-FR" b="1" dirty="0" err="1"/>
              <a:t>transœsophagienne</a:t>
            </a:r>
            <a:r>
              <a:rPr lang="fr-FR" b="1" dirty="0"/>
              <a:t> (ETO).</a:t>
            </a:r>
          </a:p>
          <a:p>
            <a:pPr algn="just">
              <a:lnSpc>
                <a:spcPct val="150000"/>
              </a:lnSpc>
              <a:buFont typeface="Wingdings" panose="05000000000000000000" pitchFamily="2" charset="2"/>
              <a:buChar char="Ø"/>
            </a:pPr>
            <a:endParaRPr lang="fr-FR" b="1" dirty="0"/>
          </a:p>
        </p:txBody>
      </p:sp>
    </p:spTree>
    <p:extLst>
      <p:ext uri="{BB962C8B-B14F-4D97-AF65-F5344CB8AC3E}">
        <p14:creationId xmlns:p14="http://schemas.microsoft.com/office/powerpoint/2010/main" val="4076250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a:effectLst>
                  <a:outerShdw blurRad="38100" dist="38100" dir="2700000" algn="tl">
                    <a:srgbClr val="000000">
                      <a:alpha val="43137"/>
                    </a:srgbClr>
                  </a:outerShdw>
                </a:effectLst>
                <a:sym typeface="+mn-ea"/>
              </a:rPr>
              <a:t>VIII- Echocardiographie transoesophagienne, pression positive continue et intubation orotrachéale Patients </a:t>
            </a:r>
            <a:endParaRPr lang="fr-FR" sz="36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algn="just">
              <a:lnSpc>
                <a:spcPct val="150000"/>
              </a:lnSpc>
              <a:buFont typeface="Wingdings" panose="05000000000000000000" pitchFamily="2" charset="2"/>
              <a:buChar char="Ø"/>
            </a:pPr>
            <a:r>
              <a:rPr lang="fr-FR" b="1" dirty="0">
                <a:solidFill>
                  <a:srgbClr val="FF0000"/>
                </a:solidFill>
              </a:rPr>
              <a:t>Les patients devant </a:t>
            </a:r>
            <a:r>
              <a:rPr lang="fr-FR" b="1" dirty="0" smtClean="0">
                <a:solidFill>
                  <a:srgbClr val="FF0000"/>
                </a:solidFill>
              </a:rPr>
              <a:t>bénéficier d’une </a:t>
            </a:r>
            <a:r>
              <a:rPr lang="fr-FR" b="1" dirty="0">
                <a:solidFill>
                  <a:srgbClr val="FF0000"/>
                </a:solidFill>
              </a:rPr>
              <a:t>ETO doivent être testés systématiquement</a:t>
            </a:r>
            <a:r>
              <a:rPr lang="fr-FR" b="1" dirty="0"/>
              <a:t>.</a:t>
            </a:r>
          </a:p>
          <a:p>
            <a:pPr algn="just">
              <a:lnSpc>
                <a:spcPct val="150000"/>
              </a:lnSpc>
              <a:buFont typeface="Wingdings" panose="05000000000000000000" pitchFamily="2" charset="2"/>
              <a:buChar char="Ø"/>
            </a:pPr>
            <a:r>
              <a:rPr lang="fr-FR" b="1" dirty="0">
                <a:solidFill>
                  <a:srgbClr val="00B050"/>
                </a:solidFill>
              </a:rPr>
              <a:t>En cas de résultats successifs négatifs dans les 48 heures </a:t>
            </a:r>
            <a:r>
              <a:rPr lang="fr-FR" b="1" dirty="0"/>
              <a:t>et en l'absence de symptômes suspects d'infection par le COVID19, la procédure prévue peut être effectuée en </a:t>
            </a:r>
            <a:r>
              <a:rPr lang="fr-FR" b="1" dirty="0">
                <a:solidFill>
                  <a:srgbClr val="00B050"/>
                </a:solidFill>
              </a:rPr>
              <a:t>utilisant les outils de protection standard.</a:t>
            </a:r>
          </a:p>
          <a:p>
            <a:pPr algn="just">
              <a:lnSpc>
                <a:spcPct val="150000"/>
              </a:lnSpc>
              <a:buFont typeface="Wingdings" panose="05000000000000000000" pitchFamily="2" charset="2"/>
              <a:buChar char="Ø"/>
            </a:pPr>
            <a:endParaRPr lang="fr-FR" b="1" dirty="0"/>
          </a:p>
        </p:txBody>
      </p:sp>
    </p:spTree>
    <p:extLst>
      <p:ext uri="{BB962C8B-B14F-4D97-AF65-F5344CB8AC3E}">
        <p14:creationId xmlns:p14="http://schemas.microsoft.com/office/powerpoint/2010/main" val="70626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sz="6000" b="1" dirty="0">
                <a:effectLst>
                  <a:outerShdw blurRad="38100" dist="38100" dir="2700000" algn="tl">
                    <a:srgbClr val="000000">
                      <a:alpha val="43137"/>
                    </a:srgbClr>
                  </a:outerShdw>
                </a:effectLst>
              </a:rPr>
              <a:t>INTRODUCTION</a:t>
            </a:r>
          </a:p>
        </p:txBody>
      </p:sp>
      <p:sp>
        <p:nvSpPr>
          <p:cNvPr id="3" name="Espace réservé du contenu 2"/>
          <p:cNvSpPr>
            <a:spLocks noGrp="1"/>
          </p:cNvSpPr>
          <p:nvPr>
            <p:ph idx="1"/>
          </p:nvPr>
        </p:nvSpPr>
        <p:spPr>
          <a:solidFill>
            <a:srgbClr val="FFFFCC"/>
          </a:solidFill>
        </p:spPr>
        <p:txBody>
          <a:bodyPr vert="horz" lIns="91440" tIns="45720" rIns="91440" bIns="45720" rtlCol="0">
            <a:normAutofit fontScale="97500"/>
          </a:bodyPr>
          <a:lstStyle/>
          <a:p>
            <a:pPr algn="just">
              <a:buFont typeface="Wingdings" panose="05000000000000000000" pitchFamily="2" charset="2"/>
              <a:buChar char="Ø"/>
            </a:pPr>
            <a:r>
              <a:rPr lang="fr-FR" b="1" dirty="0"/>
              <a:t>L’infection </a:t>
            </a:r>
            <a:r>
              <a:rPr lang="fr-FR" b="1"/>
              <a:t>au </a:t>
            </a:r>
            <a:r>
              <a:rPr lang="fr-FR" b="1" smtClean="0"/>
              <a:t>COVID-19 </a:t>
            </a:r>
            <a:r>
              <a:rPr lang="fr-FR" b="1" dirty="0"/>
              <a:t>débutée le 17 novembre 2019 en Chine,</a:t>
            </a:r>
          </a:p>
          <a:p>
            <a:pPr algn="just">
              <a:buFont typeface="Wingdings" panose="05000000000000000000" pitchFamily="2" charset="2"/>
              <a:buChar char="Ø"/>
            </a:pPr>
            <a:endParaRPr lang="fr-FR" sz="500" b="1" dirty="0"/>
          </a:p>
          <a:p>
            <a:pPr algn="just">
              <a:buFont typeface="Wingdings" panose="05000000000000000000" pitchFamily="2" charset="2"/>
              <a:buChar char="Ø"/>
            </a:pPr>
            <a:r>
              <a:rPr lang="fr-FR" b="1" dirty="0"/>
              <a:t>Rapidement devenue une pandémie</a:t>
            </a:r>
          </a:p>
          <a:p>
            <a:pPr algn="just">
              <a:buFont typeface="Wingdings" panose="05000000000000000000" pitchFamily="2" charset="2"/>
              <a:buChar char="Ø"/>
            </a:pPr>
            <a:endParaRPr lang="fr-FR" sz="900" b="1" dirty="0"/>
          </a:p>
          <a:p>
            <a:pPr algn="just">
              <a:buFont typeface="Wingdings" panose="05000000000000000000" pitchFamily="2" charset="2"/>
              <a:buChar char="Ø"/>
            </a:pPr>
            <a:r>
              <a:rPr lang="fr-FR" b="1" dirty="0"/>
              <a:t>Les premiers cas du Burkina Faso ont été enregistrés le 09 </a:t>
            </a:r>
            <a:br>
              <a:rPr lang="fr-FR" b="1" dirty="0"/>
            </a:br>
            <a:r>
              <a:rPr lang="fr-FR" b="1" dirty="0"/>
              <a:t>mars 2020.</a:t>
            </a:r>
          </a:p>
          <a:p>
            <a:pPr algn="just">
              <a:buFont typeface="Wingdings" panose="05000000000000000000" pitchFamily="2" charset="2"/>
              <a:buChar char="Ø"/>
            </a:pPr>
            <a:endParaRPr lang="fr-FR" sz="900" b="1" dirty="0"/>
          </a:p>
          <a:p>
            <a:pPr algn="just">
              <a:buFont typeface="Wingdings" panose="05000000000000000000" pitchFamily="2" charset="2"/>
              <a:buChar char="Ø"/>
            </a:pPr>
            <a:r>
              <a:rPr lang="fr-FR" b="1" dirty="0"/>
              <a:t>Le nombre de personnes infectées ne fait qu’augmenter: 1ère vague</a:t>
            </a:r>
          </a:p>
          <a:p>
            <a:pPr algn="just">
              <a:buFont typeface="Wingdings" panose="05000000000000000000" pitchFamily="2" charset="2"/>
              <a:buChar char="Ø"/>
            </a:pPr>
            <a:endParaRPr lang="fr-FR" sz="900" b="1" dirty="0"/>
          </a:p>
          <a:p>
            <a:pPr algn="just">
              <a:buFont typeface="Wingdings" panose="05000000000000000000" pitchFamily="2" charset="2"/>
              <a:buChar char="Ø"/>
            </a:pPr>
            <a:r>
              <a:rPr lang="fr-FR" b="1" dirty="0"/>
              <a:t>SOCARB, impliquée dans la lutte contre la pandémie</a:t>
            </a:r>
          </a:p>
          <a:p>
            <a:pPr marL="0" indent="0" algn="just">
              <a:buNone/>
            </a:pPr>
            <a:endParaRPr lang="fr-FR" b="1" dirty="0"/>
          </a:p>
        </p:txBody>
      </p:sp>
    </p:spTree>
    <p:extLst>
      <p:ext uri="{BB962C8B-B14F-4D97-AF65-F5344CB8AC3E}">
        <p14:creationId xmlns:p14="http://schemas.microsoft.com/office/powerpoint/2010/main" val="650183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a:effectLst>
                  <a:outerShdw blurRad="38100" dist="38100" dir="2700000" algn="tl">
                    <a:srgbClr val="000000">
                      <a:alpha val="43137"/>
                    </a:srgbClr>
                  </a:outerShdw>
                </a:effectLst>
                <a:sym typeface="+mn-ea"/>
              </a:rPr>
              <a:t>VIII- Echocardiographie transoesophagienne, pression positive continue et intubation orotrachéale Patients </a:t>
            </a:r>
            <a:endParaRPr lang="fr-FR" sz="36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0000"/>
          </a:bodyPr>
          <a:lstStyle/>
          <a:p>
            <a:pPr algn="just">
              <a:lnSpc>
                <a:spcPct val="150000"/>
              </a:lnSpc>
              <a:buFont typeface="Wingdings" panose="05000000000000000000" pitchFamily="2" charset="2"/>
              <a:buChar char="Ø"/>
            </a:pPr>
            <a:r>
              <a:rPr lang="fr-FR" b="1" dirty="0">
                <a:solidFill>
                  <a:srgbClr val="FF0000"/>
                </a:solidFill>
              </a:rPr>
              <a:t>Chez les patients dont le test de dépistage du SRAS-CoV-2 est positif ou si statut est inconnu </a:t>
            </a:r>
            <a:r>
              <a:rPr lang="fr-FR" b="1" dirty="0"/>
              <a:t>: </a:t>
            </a:r>
          </a:p>
          <a:p>
            <a:pPr algn="just">
              <a:lnSpc>
                <a:spcPct val="150000"/>
              </a:lnSpc>
              <a:buFont typeface="Wingdings" panose="05000000000000000000" pitchFamily="2" charset="2"/>
              <a:buChar char="Ø"/>
            </a:pPr>
            <a:r>
              <a:rPr lang="fr-FR" b="1" dirty="0">
                <a:solidFill>
                  <a:srgbClr val="00B050"/>
                </a:solidFill>
              </a:rPr>
              <a:t>Une échographie focalisée au lit du malade </a:t>
            </a:r>
            <a:r>
              <a:rPr lang="fr-FR" b="1" dirty="0"/>
              <a:t>(POCUS) peut être effectué afin d'éviter l'ETO et le risque d'infection associé pour le personnel soignant.</a:t>
            </a:r>
          </a:p>
          <a:p>
            <a:pPr algn="just">
              <a:lnSpc>
                <a:spcPct val="150000"/>
              </a:lnSpc>
              <a:buFont typeface="Wingdings" panose="05000000000000000000" pitchFamily="2" charset="2"/>
              <a:buChar char="Ø"/>
            </a:pPr>
            <a:r>
              <a:rPr lang="fr-FR" b="1" dirty="0">
                <a:solidFill>
                  <a:srgbClr val="FF0000"/>
                </a:solidFill>
              </a:rPr>
              <a:t>En cas de ventilation invasive et de PPC, une protection de niveau III </a:t>
            </a:r>
            <a:r>
              <a:rPr lang="fr-FR" b="1" dirty="0"/>
              <a:t>doit être utilisée, alors que pour l'ETO, </a:t>
            </a:r>
            <a:r>
              <a:rPr lang="fr-FR" b="1" dirty="0">
                <a:solidFill>
                  <a:srgbClr val="FF0000"/>
                </a:solidFill>
              </a:rPr>
              <a:t>une protection de niveau II </a:t>
            </a:r>
            <a:r>
              <a:rPr lang="fr-FR" b="1" dirty="0"/>
              <a:t>peut être suffisante.</a:t>
            </a:r>
          </a:p>
        </p:txBody>
      </p:sp>
    </p:spTree>
    <p:extLst>
      <p:ext uri="{BB962C8B-B14F-4D97-AF65-F5344CB8AC3E}">
        <p14:creationId xmlns:p14="http://schemas.microsoft.com/office/powerpoint/2010/main" val="1092646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smtClean="0">
                <a:effectLst>
                  <a:outerShdw blurRad="38100" dist="38100" dir="2700000" algn="tl">
                    <a:srgbClr val="000000">
                      <a:alpha val="43137"/>
                    </a:srgbClr>
                  </a:outerShdw>
                </a:effectLst>
                <a:sym typeface="+mn-ea"/>
              </a:rPr>
              <a:t>CONCLUSION </a:t>
            </a:r>
            <a:endParaRPr lang="fr-FR" sz="36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a:bodyPr>
          <a:lstStyle/>
          <a:p>
            <a:pPr marL="0" indent="0" algn="just">
              <a:lnSpc>
                <a:spcPct val="150000"/>
              </a:lnSpc>
              <a:buNone/>
            </a:pPr>
            <a:r>
              <a:rPr lang="fr-FR" b="1" dirty="0" smtClean="0"/>
              <a:t>La pandémie de </a:t>
            </a:r>
            <a:r>
              <a:rPr lang="fr-FR" b="1" dirty="0" smtClean="0"/>
              <a:t>la COVID 19, qui se prolonge </a:t>
            </a:r>
            <a:r>
              <a:rPr lang="fr-FR" b="1" smtClean="0"/>
              <a:t>dans la durée </a:t>
            </a:r>
            <a:r>
              <a:rPr lang="fr-FR" b="1" dirty="0" smtClean="0"/>
              <a:t>a modifié nos habitudes et nos pratiques. </a:t>
            </a:r>
          </a:p>
          <a:p>
            <a:pPr marL="0" indent="0" algn="just">
              <a:lnSpc>
                <a:spcPct val="150000"/>
              </a:lnSpc>
              <a:buNone/>
            </a:pPr>
            <a:r>
              <a:rPr lang="fr-FR" b="1" dirty="0" smtClean="0"/>
              <a:t>Malgré les évolutions réalisées dans la prise en charge et l’introduction récente de la vaccination, les mesure</a:t>
            </a:r>
            <a:r>
              <a:rPr lang="fr-FR" b="1" dirty="0" smtClean="0"/>
              <a:t>s barrières constituent le principal moyen de lutte contre la propagation de la maladie à </a:t>
            </a:r>
            <a:r>
              <a:rPr lang="fr-FR" b="1" dirty="0"/>
              <a:t>coronavirus</a:t>
            </a:r>
            <a:r>
              <a:rPr lang="fr-FR" b="1" dirty="0" smtClean="0"/>
              <a:t>.</a:t>
            </a:r>
          </a:p>
        </p:txBody>
      </p:sp>
    </p:spTree>
    <p:extLst>
      <p:ext uri="{BB962C8B-B14F-4D97-AF65-F5344CB8AC3E}">
        <p14:creationId xmlns:p14="http://schemas.microsoft.com/office/powerpoint/2010/main" val="2056002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95" y="3804285"/>
            <a:ext cx="5181600" cy="285273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spcBef>
                <a:spcPct val="0"/>
              </a:spcBef>
              <a:buNone/>
            </a:pPr>
            <a:endParaRPr lang="fr-FR" altLang="en-GB" sz="3600" b="1" dirty="0">
              <a:effectLst>
                <a:outerShdw blurRad="38100" dist="38100" dir="2700000" algn="tl">
                  <a:srgbClr val="000000">
                    <a:alpha val="43137"/>
                  </a:srgbClr>
                </a:outerShdw>
              </a:effectLst>
              <a:latin typeface="+mj-lt"/>
              <a:ea typeface="+mj-ea"/>
              <a:cs typeface="+mj-cs"/>
            </a:endParaRPr>
          </a:p>
          <a:p>
            <a:pPr algn="ctr">
              <a:spcBef>
                <a:spcPct val="0"/>
              </a:spcBef>
              <a:buNone/>
            </a:pPr>
            <a:r>
              <a:rPr lang="fr-FR" altLang="en-GB" sz="4800" b="1" dirty="0">
                <a:effectLst>
                  <a:outerShdw blurRad="38100" dist="38100" dir="2700000" algn="tl">
                    <a:srgbClr val="000000">
                      <a:alpha val="43137"/>
                    </a:srgbClr>
                  </a:outerShdw>
                </a:effectLst>
                <a:latin typeface="+mj-lt"/>
                <a:ea typeface="+mj-ea"/>
                <a:cs typeface="+mj-cs"/>
              </a:rPr>
              <a:t>MERCI POUR VOTRE ATTENTION</a:t>
            </a:r>
          </a:p>
        </p:txBody>
      </p:sp>
      <p:pic>
        <p:nvPicPr>
          <p:cNvPr id="4" name="Picture 2" descr="SOCARB">
            <a:extLst>
              <a:ext uri="{FF2B5EF4-FFF2-40B4-BE49-F238E27FC236}">
                <a16:creationId xmlns:a16="http://schemas.microsoft.com/office/drawing/2014/main" id="{7D2490CB-555B-4CB6-82C0-5B5E81648B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13" y="0"/>
            <a:ext cx="1165589" cy="116558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D6CB801D-94A4-4AF6-8D85-C0DD2BF1B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50" y="0"/>
            <a:ext cx="6162675" cy="3466505"/>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48A967F4-261A-476A-BC11-EEA1C9C09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544" y="3603308"/>
            <a:ext cx="5335561" cy="3254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a:effectLst>
                  <a:outerShdw blurRad="38100" dist="38100" dir="2700000" algn="tl">
                    <a:srgbClr val="000000">
                      <a:alpha val="43137"/>
                    </a:srgbClr>
                  </a:outerShdw>
                </a:effectLst>
                <a:sym typeface="+mn-ea"/>
              </a:rPr>
              <a:t>I- </a:t>
            </a:r>
            <a:r>
              <a:rPr lang="fr-FR" altLang="en-US" sz="3600" b="1" dirty="0">
                <a:effectLst>
                  <a:outerShdw blurRad="38100" dist="38100" dir="2700000" algn="tl">
                    <a:srgbClr val="000000">
                      <a:alpha val="43137"/>
                    </a:srgbClr>
                  </a:outerShdw>
                </a:effectLst>
                <a:sym typeface="+mn-ea"/>
              </a:rPr>
              <a:t>Évaluation d</a:t>
            </a:r>
            <a:r>
              <a:rPr lang="fr-FR" altLang="en-GB" sz="3600" b="1" dirty="0">
                <a:effectLst>
                  <a:outerShdw blurRad="38100" dist="38100" dir="2700000" algn="tl">
                    <a:srgbClr val="000000">
                      <a:alpha val="43137"/>
                    </a:srgbClr>
                  </a:outerShdw>
                </a:effectLst>
                <a:sym typeface="+mn-ea"/>
              </a:rPr>
              <a:t>u </a:t>
            </a:r>
            <a:r>
              <a:rPr lang="fr-FR" altLang="en-US" sz="3600" b="1" dirty="0">
                <a:effectLst>
                  <a:outerShdw blurRad="38100" dist="38100" dir="2700000" algn="tl">
                    <a:srgbClr val="000000">
                      <a:alpha val="43137"/>
                    </a:srgbClr>
                  </a:outerShdw>
                </a:effectLst>
                <a:sym typeface="+mn-ea"/>
              </a:rPr>
              <a:t>risque et mesures </a:t>
            </a:r>
            <a:r>
              <a:rPr lang="fr-FR" altLang="en-GB" sz="3600" b="1" dirty="0">
                <a:effectLst>
                  <a:outerShdw blurRad="38100" dist="38100" dir="2700000" algn="tl">
                    <a:srgbClr val="000000">
                      <a:alpha val="43137"/>
                    </a:srgbClr>
                  </a:outerShdw>
                </a:effectLst>
                <a:sym typeface="+mn-ea"/>
              </a:rPr>
              <a:t>générales </a:t>
            </a:r>
            <a:r>
              <a:rPr lang="fr-FR" altLang="en-US" sz="3600" b="1" dirty="0">
                <a:effectLst>
                  <a:outerShdw blurRad="38100" dist="38100" dir="2700000" algn="tl">
                    <a:srgbClr val="000000">
                      <a:alpha val="43137"/>
                    </a:srgbClr>
                  </a:outerShdw>
                </a:effectLst>
                <a:sym typeface="+mn-ea"/>
              </a:rPr>
              <a:t>de protection </a:t>
            </a:r>
            <a:r>
              <a:rPr lang="fr-FR" altLang="en-GB" sz="3600" b="1" dirty="0">
                <a:effectLst>
                  <a:outerShdw blurRad="38100" dist="38100" dir="2700000" algn="tl">
                    <a:srgbClr val="000000">
                      <a:alpha val="43137"/>
                    </a:srgbClr>
                  </a:outerShdw>
                </a:effectLst>
                <a:sym typeface="+mn-ea"/>
              </a:rPr>
              <a:t>: Définition de CAS</a:t>
            </a:r>
          </a:p>
        </p:txBody>
      </p:sp>
      <p:pic>
        <p:nvPicPr>
          <p:cNvPr id="3" name="Content Placeholder 2"/>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Effect>
                      <a14:saturation sat="200000"/>
                    </a14:imgEffect>
                    <a14:imgEffect>
                      <a14:brightnessContrast contrast="-20000"/>
                    </a14:imgEffect>
                  </a14:imgLayer>
                </a14:imgProps>
              </a:ext>
            </a:extLst>
          </a:blip>
          <a:stretch>
            <a:fillRect/>
          </a:stretch>
        </p:blipFill>
        <p:spPr>
          <a:xfrm>
            <a:off x="730885" y="1747838"/>
            <a:ext cx="10870565" cy="50057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3303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a:effectLst>
                  <a:outerShdw blurRad="38100" dist="38100" dir="2700000" algn="tl">
                    <a:srgbClr val="000000">
                      <a:alpha val="43137"/>
                    </a:srgbClr>
                  </a:outerShdw>
                </a:effectLst>
                <a:sym typeface="+mn-ea"/>
              </a:rPr>
              <a:t>I- </a:t>
            </a:r>
            <a:r>
              <a:rPr lang="fr-FR" altLang="en-US" sz="3600" b="1" dirty="0">
                <a:effectLst>
                  <a:outerShdw blurRad="38100" dist="38100" dir="2700000" algn="tl">
                    <a:srgbClr val="000000">
                      <a:alpha val="43137"/>
                    </a:srgbClr>
                  </a:outerShdw>
                </a:effectLst>
                <a:sym typeface="+mn-ea"/>
              </a:rPr>
              <a:t>Évaluation</a:t>
            </a:r>
            <a:r>
              <a:rPr lang="en-GB" altLang="en-US" sz="3600" b="1" dirty="0">
                <a:effectLst>
                  <a:outerShdw blurRad="38100" dist="38100" dir="2700000" algn="tl">
                    <a:srgbClr val="000000">
                      <a:alpha val="43137"/>
                    </a:srgbClr>
                  </a:outerShdw>
                </a:effectLst>
                <a:sym typeface="+mn-ea"/>
              </a:rPr>
              <a:t> d</a:t>
            </a:r>
            <a:r>
              <a:rPr lang="fr-FR" altLang="en-GB" sz="3600" b="1" dirty="0">
                <a:effectLst>
                  <a:outerShdw blurRad="38100" dist="38100" dir="2700000" algn="tl">
                    <a:srgbClr val="000000">
                      <a:alpha val="43137"/>
                    </a:srgbClr>
                  </a:outerShdw>
                </a:effectLst>
                <a:sym typeface="+mn-ea"/>
              </a:rPr>
              <a:t>u </a:t>
            </a:r>
            <a:r>
              <a:rPr lang="en-GB" altLang="en-US" sz="3600" b="1" dirty="0" err="1">
                <a:effectLst>
                  <a:outerShdw blurRad="38100" dist="38100" dir="2700000" algn="tl">
                    <a:srgbClr val="000000">
                      <a:alpha val="43137"/>
                    </a:srgbClr>
                  </a:outerShdw>
                </a:effectLst>
                <a:sym typeface="+mn-ea"/>
              </a:rPr>
              <a:t>risque</a:t>
            </a:r>
            <a:r>
              <a:rPr lang="en-GB" altLang="en-US" sz="3600" b="1" dirty="0">
                <a:effectLst>
                  <a:outerShdw blurRad="38100" dist="38100" dir="2700000" algn="tl">
                    <a:srgbClr val="000000">
                      <a:alpha val="43137"/>
                    </a:srgbClr>
                  </a:outerShdw>
                </a:effectLst>
                <a:sym typeface="+mn-ea"/>
              </a:rPr>
              <a:t> et </a:t>
            </a:r>
            <a:r>
              <a:rPr lang="fr-FR" altLang="en-US" sz="3600" b="1" dirty="0">
                <a:effectLst>
                  <a:outerShdw blurRad="38100" dist="38100" dir="2700000" algn="tl">
                    <a:srgbClr val="000000">
                      <a:alpha val="43137"/>
                    </a:srgbClr>
                  </a:outerShdw>
                </a:effectLst>
                <a:sym typeface="+mn-ea"/>
              </a:rPr>
              <a:t>mesures</a:t>
            </a:r>
            <a:r>
              <a:rPr lang="en-GB" altLang="en-US" sz="3600" b="1" dirty="0">
                <a:effectLst>
                  <a:outerShdw blurRad="38100" dist="38100" dir="2700000" algn="tl">
                    <a:srgbClr val="000000">
                      <a:alpha val="43137"/>
                    </a:srgbClr>
                  </a:outerShdw>
                </a:effectLst>
                <a:sym typeface="+mn-ea"/>
              </a:rPr>
              <a:t> </a:t>
            </a:r>
            <a:r>
              <a:rPr lang="fr-FR" altLang="en-GB" sz="3600" b="1" dirty="0">
                <a:effectLst>
                  <a:outerShdw blurRad="38100" dist="38100" dir="2700000" algn="tl">
                    <a:srgbClr val="000000">
                      <a:alpha val="43137"/>
                    </a:srgbClr>
                  </a:outerShdw>
                </a:effectLst>
                <a:sym typeface="+mn-ea"/>
              </a:rPr>
              <a:t>générales </a:t>
            </a:r>
            <a:r>
              <a:rPr lang="en-GB" altLang="en-US" sz="3600" b="1" dirty="0">
                <a:effectLst>
                  <a:outerShdw blurRad="38100" dist="38100" dir="2700000" algn="tl">
                    <a:srgbClr val="000000">
                      <a:alpha val="43137"/>
                    </a:srgbClr>
                  </a:outerShdw>
                </a:effectLst>
                <a:sym typeface="+mn-ea"/>
              </a:rPr>
              <a:t>de protection : </a:t>
            </a:r>
            <a:r>
              <a:rPr lang="en-GB" altLang="en-US" sz="3600" b="1" dirty="0" err="1">
                <a:effectLst>
                  <a:outerShdw blurRad="38100" dist="38100" dir="2700000" algn="tl">
                    <a:srgbClr val="000000">
                      <a:alpha val="43137"/>
                    </a:srgbClr>
                  </a:outerShdw>
                </a:effectLst>
                <a:sym typeface="+mn-ea"/>
              </a:rPr>
              <a:t>Niveaux</a:t>
            </a:r>
            <a:r>
              <a:rPr lang="en-GB" altLang="en-US" sz="3600" b="1" dirty="0">
                <a:effectLst>
                  <a:outerShdw blurRad="38100" dist="38100" dir="2700000" algn="tl">
                    <a:srgbClr val="000000">
                      <a:alpha val="43137"/>
                    </a:srgbClr>
                  </a:outerShdw>
                </a:effectLst>
                <a:sym typeface="+mn-ea"/>
              </a:rPr>
              <a:t> de protection</a:t>
            </a:r>
            <a:endParaRPr lang="en-GB" altLang="en-US" sz="36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400000"/>
                    </a14:imgEffect>
                    <a14:imgEffect>
                      <a14:brightnessContrast contrast="-40000"/>
                    </a14:imgEffect>
                  </a14:imgLayer>
                </a14:imgProps>
              </a:ext>
            </a:extLst>
          </a:blip>
          <a:srcRect b="1712"/>
          <a:stretch/>
        </p:blipFill>
        <p:spPr>
          <a:xfrm>
            <a:off x="2828925" y="1406525"/>
            <a:ext cx="9344025" cy="54324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 Box 5"/>
          <p:cNvSpPr txBox="1"/>
          <p:nvPr/>
        </p:nvSpPr>
        <p:spPr>
          <a:xfrm>
            <a:off x="105410" y="5005705"/>
            <a:ext cx="2568575" cy="185165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a:lnSpc>
                <a:spcPct val="90000"/>
              </a:lnSpc>
              <a:spcBef>
                <a:spcPct val="0"/>
              </a:spcBef>
              <a:buNone/>
              <a:defRPr sz="3600" b="1">
                <a:effectLst>
                  <a:outerShdw blurRad="38100" dist="38100" dir="2700000" algn="tl">
                    <a:srgbClr val="000000">
                      <a:alpha val="43137"/>
                    </a:srgbClr>
                  </a:outerShdw>
                </a:effectLst>
                <a:latin typeface="+mj-lt"/>
                <a:ea typeface="+mj-ea"/>
                <a:cs typeface="+mj-cs"/>
              </a:defRPr>
            </a:lvl1pPr>
          </a:lstStyle>
          <a:p>
            <a:r>
              <a:rPr lang="fr-FR" altLang="en-GB" sz="2000" dirty="0"/>
              <a:t>Niveaux de protection individuelle contre le SARS COV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6286501" cy="18256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p>
            <a:pPr algn="ctr"/>
            <a:r>
              <a:rPr lang="fr-FR" altLang="en-GB" sz="3600" b="1" dirty="0">
                <a:effectLst>
                  <a:outerShdw blurRad="38100" dist="38100" dir="2700000" algn="tl">
                    <a:srgbClr val="000000">
                      <a:alpha val="43137"/>
                    </a:srgbClr>
                  </a:outerShdw>
                </a:effectLst>
                <a:sym typeface="+mn-ea"/>
              </a:rPr>
              <a:t>I- </a:t>
            </a:r>
            <a:r>
              <a:rPr lang="fr-FR" altLang="en-US" sz="3600" b="1" dirty="0">
                <a:effectLst>
                  <a:outerShdw blurRad="38100" dist="38100" dir="2700000" algn="tl">
                    <a:srgbClr val="000000">
                      <a:alpha val="43137"/>
                    </a:srgbClr>
                  </a:outerShdw>
                </a:effectLst>
                <a:sym typeface="+mn-ea"/>
              </a:rPr>
              <a:t>Évaluation d</a:t>
            </a:r>
            <a:r>
              <a:rPr lang="fr-FR" altLang="en-GB" sz="3600" b="1" dirty="0">
                <a:effectLst>
                  <a:outerShdw blurRad="38100" dist="38100" dir="2700000" algn="tl">
                    <a:srgbClr val="000000">
                      <a:alpha val="43137"/>
                    </a:srgbClr>
                  </a:outerShdw>
                </a:effectLst>
                <a:sym typeface="+mn-ea"/>
              </a:rPr>
              <a:t>u </a:t>
            </a:r>
            <a:r>
              <a:rPr lang="fr-FR" altLang="en-US" sz="3600" b="1" dirty="0">
                <a:effectLst>
                  <a:outerShdw blurRad="38100" dist="38100" dir="2700000" algn="tl">
                    <a:srgbClr val="000000">
                      <a:alpha val="43137"/>
                    </a:srgbClr>
                  </a:outerShdw>
                </a:effectLst>
                <a:sym typeface="+mn-ea"/>
              </a:rPr>
              <a:t>risque et mesures </a:t>
            </a:r>
            <a:r>
              <a:rPr lang="fr-FR" altLang="en-GB" sz="3600" b="1" dirty="0">
                <a:effectLst>
                  <a:outerShdw blurRad="38100" dist="38100" dir="2700000" algn="tl">
                    <a:srgbClr val="000000">
                      <a:alpha val="43137"/>
                    </a:srgbClr>
                  </a:outerShdw>
                </a:effectLst>
                <a:sym typeface="+mn-ea"/>
              </a:rPr>
              <a:t>générales </a:t>
            </a:r>
            <a:r>
              <a:rPr lang="fr-FR" altLang="en-US" sz="3600" b="1" dirty="0">
                <a:effectLst>
                  <a:outerShdw blurRad="38100" dist="38100" dir="2700000" algn="tl">
                    <a:srgbClr val="000000">
                      <a:alpha val="43137"/>
                    </a:srgbClr>
                  </a:outerShdw>
                </a:effectLst>
                <a:sym typeface="+mn-ea"/>
              </a:rPr>
              <a:t>de protection : </a:t>
            </a:r>
            <a:br>
              <a:rPr lang="fr-FR" altLang="en-US" sz="3600" b="1" dirty="0">
                <a:effectLst>
                  <a:outerShdw blurRad="38100" dist="38100" dir="2700000" algn="tl">
                    <a:srgbClr val="000000">
                      <a:alpha val="43137"/>
                    </a:srgbClr>
                  </a:outerShdw>
                </a:effectLst>
                <a:sym typeface="+mn-ea"/>
              </a:rPr>
            </a:br>
            <a:r>
              <a:rPr lang="fr-FR" altLang="en-US" sz="3600" b="1" dirty="0">
                <a:effectLst>
                  <a:outerShdw blurRad="38100" dist="38100" dir="2700000" algn="tl">
                    <a:srgbClr val="000000">
                      <a:alpha val="43137"/>
                    </a:srgbClr>
                  </a:outerShdw>
                </a:effectLst>
                <a:sym typeface="+mn-ea"/>
              </a:rPr>
              <a:t>Niveaux de protection</a:t>
            </a:r>
            <a:endParaRPr lang="fr-FR" altLang="en-US" sz="3600" b="1" dirty="0">
              <a:effectLst>
                <a:outerShdw blurRad="38100" dist="38100" dir="2700000" algn="tl">
                  <a:srgbClr val="000000">
                    <a:alpha val="43137"/>
                  </a:srgbClr>
                </a:outerShdw>
              </a:effectLst>
            </a:endParaRPr>
          </a:p>
        </p:txBody>
      </p:sp>
      <p:sp>
        <p:nvSpPr>
          <p:cNvPr id="6" name="Text Box 5"/>
          <p:cNvSpPr txBox="1"/>
          <p:nvPr/>
        </p:nvSpPr>
        <p:spPr>
          <a:xfrm>
            <a:off x="105410" y="6296025"/>
            <a:ext cx="6286501" cy="5613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a:lnSpc>
                <a:spcPct val="90000"/>
              </a:lnSpc>
              <a:spcBef>
                <a:spcPct val="0"/>
              </a:spcBef>
              <a:buNone/>
              <a:defRPr sz="3600" b="1">
                <a:effectLst>
                  <a:outerShdw blurRad="38100" dist="38100" dir="2700000" algn="tl">
                    <a:srgbClr val="000000">
                      <a:alpha val="43137"/>
                    </a:srgbClr>
                  </a:outerShdw>
                </a:effectLst>
                <a:latin typeface="+mj-lt"/>
                <a:ea typeface="+mj-ea"/>
                <a:cs typeface="+mj-cs"/>
              </a:defRPr>
            </a:lvl1pPr>
          </a:lstStyle>
          <a:p>
            <a:r>
              <a:rPr lang="fr-FR" altLang="en-GB" sz="2000" b="1" u="sng" dirty="0"/>
              <a:t>Figure 01</a:t>
            </a:r>
            <a:r>
              <a:rPr lang="fr-FR" altLang="en-GB" sz="2000" dirty="0"/>
              <a:t>: Différents type de masque de protection</a:t>
            </a:r>
          </a:p>
        </p:txBody>
      </p:sp>
      <p:sp>
        <p:nvSpPr>
          <p:cNvPr id="5" name="Espace réservé du contenu 4">
            <a:extLst>
              <a:ext uri="{FF2B5EF4-FFF2-40B4-BE49-F238E27FC236}">
                <a16:creationId xmlns:a16="http://schemas.microsoft.com/office/drawing/2014/main" id="{761BC96E-8020-41D4-BD28-C4F5955C185B}"/>
              </a:ext>
            </a:extLst>
          </p:cNvPr>
          <p:cNvSpPr>
            <a:spLocks noGrp="1"/>
          </p:cNvSpPr>
          <p:nvPr>
            <p:ph idx="1"/>
          </p:nvPr>
        </p:nvSpPr>
        <p:spPr/>
        <p:txBody>
          <a:bodyPr/>
          <a:lstStyle/>
          <a:p>
            <a:endParaRPr lang="fr-FR" dirty="0"/>
          </a:p>
        </p:txBody>
      </p:sp>
      <p:pic>
        <p:nvPicPr>
          <p:cNvPr id="7" name="Content Placeholder 1">
            <a:extLst>
              <a:ext uri="{FF2B5EF4-FFF2-40B4-BE49-F238E27FC236}">
                <a16:creationId xmlns:a16="http://schemas.microsoft.com/office/drawing/2014/main" id="{FD3FFB23-DCCC-44FF-964E-6A85AE2F520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124701" y="-21411"/>
            <a:ext cx="5067299" cy="6878775"/>
          </a:xfrm>
          <a:prstGeom prst="rect">
            <a:avLst/>
          </a:prstGeom>
        </p:spPr>
      </p:pic>
    </p:spTree>
    <p:extLst>
      <p:ext uri="{BB962C8B-B14F-4D97-AF65-F5344CB8AC3E}">
        <p14:creationId xmlns:p14="http://schemas.microsoft.com/office/powerpoint/2010/main" val="2715051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II- Prévention en</a:t>
            </a:r>
            <a:r>
              <a:rPr lang="en-GB" altLang="en-US" sz="6000" b="1" dirty="0">
                <a:effectLst>
                  <a:outerShdw blurRad="38100" dist="38100" dir="2700000" algn="tl">
                    <a:srgbClr val="000000">
                      <a:alpha val="43137"/>
                    </a:srgbClr>
                  </a:outerShdw>
                </a:effectLst>
                <a:sym typeface="+mn-ea"/>
              </a:rPr>
              <a:t> </a:t>
            </a:r>
            <a:r>
              <a:rPr lang="en-GB" altLang="en-US" sz="6000" b="1" dirty="0" err="1">
                <a:effectLst>
                  <a:outerShdw blurRad="38100" dist="38100" dir="2700000" algn="tl">
                    <a:srgbClr val="000000">
                      <a:alpha val="43137"/>
                    </a:srgbClr>
                  </a:outerShdw>
                </a:effectLst>
                <a:sym typeface="+mn-ea"/>
              </a:rPr>
              <a:t>ambulatoire</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0000" lnSpcReduction="20000"/>
          </a:bodyPr>
          <a:lstStyle/>
          <a:p>
            <a:pPr algn="just">
              <a:buFont typeface="Wingdings" panose="05000000000000000000" pitchFamily="2" charset="2"/>
              <a:buChar char="Ø"/>
            </a:pPr>
            <a:r>
              <a:rPr lang="fr-FR" b="1" dirty="0"/>
              <a:t>Dans la mesure du possible, il est conseillé de fournir un masque chirurgical à chaque patient en consultation externe et au personnel soignant;</a:t>
            </a:r>
          </a:p>
          <a:p>
            <a:pPr algn="just">
              <a:buFont typeface="Wingdings" panose="05000000000000000000" pitchFamily="2" charset="2"/>
              <a:buChar char="Ø"/>
            </a:pPr>
            <a:endParaRPr lang="fr-FR" b="1" dirty="0"/>
          </a:p>
          <a:p>
            <a:pPr algn="just">
              <a:buFont typeface="Wingdings" panose="05000000000000000000" pitchFamily="2" charset="2"/>
              <a:buChar char="Ø"/>
            </a:pPr>
            <a:r>
              <a:rPr lang="fr-FR" b="1" dirty="0">
                <a:solidFill>
                  <a:srgbClr val="FF0000"/>
                </a:solidFill>
              </a:rPr>
              <a:t>L'établissement doit effectuer un triage pour évaluer le statut de risque du patient.</a:t>
            </a:r>
          </a:p>
          <a:p>
            <a:pPr algn="just">
              <a:buFont typeface="Wingdings" panose="05000000000000000000" pitchFamily="2" charset="2"/>
              <a:buChar char="Ø"/>
            </a:pPr>
            <a:endParaRPr lang="fr-FR" b="1" dirty="0"/>
          </a:p>
          <a:p>
            <a:pPr algn="just">
              <a:buFont typeface="Wingdings" panose="05000000000000000000" pitchFamily="2" charset="2"/>
              <a:buChar char="Ø"/>
            </a:pPr>
            <a:r>
              <a:rPr lang="fr-FR" b="1" dirty="0"/>
              <a:t>Cela permettra de distinguer deux types de </a:t>
            </a:r>
            <a:r>
              <a:rPr lang="fr-FR" b="1" dirty="0" smtClean="0"/>
              <a:t>patients: </a:t>
            </a:r>
            <a:r>
              <a:rPr lang="fr-FR" b="1" dirty="0" smtClean="0">
                <a:solidFill>
                  <a:srgbClr val="FF0000"/>
                </a:solidFill>
              </a:rPr>
              <a:t>cas probables/suspects</a:t>
            </a:r>
            <a:r>
              <a:rPr lang="fr-FR" b="1" dirty="0" smtClean="0"/>
              <a:t> ou les </a:t>
            </a:r>
            <a:r>
              <a:rPr lang="fr-FR" b="1" dirty="0">
                <a:solidFill>
                  <a:srgbClr val="00B050"/>
                </a:solidFill>
              </a:rPr>
              <a:t>cas non </a:t>
            </a:r>
            <a:r>
              <a:rPr lang="fr-FR" b="1" dirty="0" smtClean="0">
                <a:solidFill>
                  <a:srgbClr val="00B050"/>
                </a:solidFill>
              </a:rPr>
              <a:t>probables/suspects </a:t>
            </a:r>
            <a:r>
              <a:rPr lang="fr-FR" b="1" dirty="0">
                <a:solidFill>
                  <a:srgbClr val="00B050"/>
                </a:solidFill>
              </a:rPr>
              <a:t>ou </a:t>
            </a:r>
            <a:r>
              <a:rPr lang="fr-FR" b="1" dirty="0" smtClean="0">
                <a:solidFill>
                  <a:srgbClr val="00B050"/>
                </a:solidFill>
              </a:rPr>
              <a:t>négatifs</a:t>
            </a:r>
            <a:r>
              <a:rPr lang="fr-FR" b="1" dirty="0" smtClean="0"/>
              <a:t>. </a:t>
            </a:r>
            <a:endParaRPr lang="fr-FR" b="1" dirty="0"/>
          </a:p>
          <a:p>
            <a:pPr algn="just">
              <a:buFont typeface="Wingdings" panose="05000000000000000000" pitchFamily="2" charset="2"/>
              <a:buChar char="Ø"/>
            </a:pPr>
            <a:endParaRPr lang="fr-FR" b="1" dirty="0"/>
          </a:p>
          <a:p>
            <a:pPr algn="just">
              <a:buFont typeface="Wingdings" panose="05000000000000000000" pitchFamily="2" charset="2"/>
              <a:buChar char="Ø"/>
            </a:pPr>
            <a:r>
              <a:rPr lang="fr-FR" b="1" dirty="0" smtClean="0">
                <a:solidFill>
                  <a:srgbClr val="FF0000"/>
                </a:solidFill>
              </a:rPr>
              <a:t>Les cas probables doivent être pris en charge dans un cadre ambulatoire </a:t>
            </a:r>
            <a:r>
              <a:rPr lang="fr-FR" b="1" dirty="0" smtClean="0"/>
              <a:t>consacré avec </a:t>
            </a:r>
            <a:r>
              <a:rPr lang="fr-FR" b="1" dirty="0">
                <a:solidFill>
                  <a:srgbClr val="FF0000"/>
                </a:solidFill>
              </a:rPr>
              <a:t>un niveau II de protection du personnel soignant</a:t>
            </a:r>
            <a:r>
              <a:rPr lang="fr-FR" b="1" dirty="0"/>
              <a:t>, </a:t>
            </a:r>
            <a:r>
              <a:rPr lang="fr-FR" b="1" dirty="0">
                <a:solidFill>
                  <a:srgbClr val="00B050"/>
                </a:solidFill>
              </a:rPr>
              <a:t>tandis que les seconds peuvent être pris en charge dans un autre cadre ambulatoire avec un niveau I de protection du personnel soignant.</a:t>
            </a:r>
          </a:p>
          <a:p>
            <a:pPr marL="0" indent="0" algn="just">
              <a:buNone/>
            </a:pPr>
            <a:endParaRPr lang="fr-FR" b="1" dirty="0"/>
          </a:p>
        </p:txBody>
      </p:sp>
    </p:spTree>
    <p:extLst>
      <p:ext uri="{BB962C8B-B14F-4D97-AF65-F5344CB8AC3E}">
        <p14:creationId xmlns:p14="http://schemas.microsoft.com/office/powerpoint/2010/main" val="2795199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408056" y="0"/>
            <a:ext cx="6592253" cy="6848702"/>
          </a:xfrm>
          <a:prstGeom prst="rect">
            <a:avLst/>
          </a:prstGeom>
        </p:spPr>
      </p:pic>
      <p:sp>
        <p:nvSpPr>
          <p:cNvPr id="5" name="ZoneTexte 4"/>
          <p:cNvSpPr txBox="1"/>
          <p:nvPr/>
        </p:nvSpPr>
        <p:spPr>
          <a:xfrm>
            <a:off x="313509" y="3252651"/>
            <a:ext cx="2743200" cy="1323439"/>
          </a:xfrm>
          <a:prstGeom prst="rect">
            <a:avLst/>
          </a:prstGeom>
          <a:noFill/>
        </p:spPr>
        <p:txBody>
          <a:bodyPr wrap="square" rtlCol="0">
            <a:spAutoFit/>
          </a:bodyPr>
          <a:lstStyle/>
          <a:p>
            <a:r>
              <a:rPr lang="fr-FR" sz="2000" b="1" dirty="0">
                <a:solidFill>
                  <a:srgbClr val="FF0000"/>
                </a:solidFill>
              </a:rPr>
              <a:t>Organisation de la consultation de cardiologie durant la pandémie au COVID-19 </a:t>
            </a:r>
          </a:p>
        </p:txBody>
      </p:sp>
    </p:spTree>
    <p:extLst>
      <p:ext uri="{BB962C8B-B14F-4D97-AF65-F5344CB8AC3E}">
        <p14:creationId xmlns:p14="http://schemas.microsoft.com/office/powerpoint/2010/main" val="2252884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017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a:r>
              <a:rPr lang="fr-FR" altLang="en-GB" sz="6000" b="1" dirty="0">
                <a:effectLst>
                  <a:outerShdw blurRad="38100" dist="38100" dir="2700000" algn="tl">
                    <a:srgbClr val="000000">
                      <a:alpha val="43137"/>
                    </a:srgbClr>
                  </a:outerShdw>
                </a:effectLst>
                <a:sym typeface="+mn-ea"/>
              </a:rPr>
              <a:t>III- Prévention en</a:t>
            </a:r>
            <a:r>
              <a:rPr lang="en-GB" altLang="en-US" sz="6000" b="1" dirty="0">
                <a:effectLst>
                  <a:outerShdw blurRad="38100" dist="38100" dir="2700000" algn="tl">
                    <a:srgbClr val="000000">
                      <a:alpha val="43137"/>
                    </a:srgbClr>
                  </a:outerShdw>
                </a:effectLst>
                <a:sym typeface="+mn-ea"/>
              </a:rPr>
              <a:t> hospitalisation</a:t>
            </a:r>
            <a:endParaRPr lang="fr-FR" sz="60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838199" y="1825625"/>
            <a:ext cx="10620375" cy="4756150"/>
          </a:xfrm>
          <a:solidFill>
            <a:srgbClr val="FFFFCC"/>
          </a:solidFill>
        </p:spPr>
        <p:txBody>
          <a:bodyPr vert="horz" lIns="91440" tIns="45720" rIns="91440" bIns="45720" rtlCol="0">
            <a:normAutofit fontScale="97500" lnSpcReduction="10000"/>
          </a:bodyPr>
          <a:lstStyle/>
          <a:p>
            <a:pPr algn="just">
              <a:buFont typeface="Wingdings" panose="05000000000000000000" pitchFamily="2" charset="2"/>
              <a:buChar char="Ø"/>
            </a:pPr>
            <a:r>
              <a:rPr lang="fr-FR" b="1" dirty="0"/>
              <a:t>Si possible, il est conseillé de fournir un </a:t>
            </a:r>
            <a:r>
              <a:rPr lang="fr-FR" b="1" dirty="0">
                <a:solidFill>
                  <a:srgbClr val="FF0000"/>
                </a:solidFill>
              </a:rPr>
              <a:t>masque chirurgical à chaque patient hospitalisé et au personnel soignant.</a:t>
            </a:r>
          </a:p>
          <a:p>
            <a:pPr algn="just">
              <a:buFont typeface="Wingdings" panose="05000000000000000000" pitchFamily="2" charset="2"/>
              <a:buChar char="Ø"/>
            </a:pPr>
            <a:r>
              <a:rPr lang="fr-FR" b="1" dirty="0">
                <a:solidFill>
                  <a:srgbClr val="FF0000"/>
                </a:solidFill>
              </a:rPr>
              <a:t>Les patients nouvellement admis dans un service de cardiologie doivent être considérés comme potentiellement infectés</a:t>
            </a:r>
            <a:r>
              <a:rPr lang="fr-FR" b="1" dirty="0"/>
              <a:t> et doivent subir un </a:t>
            </a:r>
            <a:r>
              <a:rPr lang="fr-FR" b="1" dirty="0">
                <a:solidFill>
                  <a:srgbClr val="FF0000"/>
                </a:solidFill>
              </a:rPr>
              <a:t>test par écouvillonnage </a:t>
            </a:r>
            <a:r>
              <a:rPr lang="fr-FR" b="1" dirty="0"/>
              <a:t>et être pris en charge dans l'intervalle avec des </a:t>
            </a:r>
            <a:r>
              <a:rPr lang="fr-FR" b="1" dirty="0">
                <a:solidFill>
                  <a:srgbClr val="FF0000"/>
                </a:solidFill>
              </a:rPr>
              <a:t>protections de niveau II ou III dans une zone consacrée du service.</a:t>
            </a:r>
          </a:p>
          <a:p>
            <a:pPr algn="just">
              <a:buFont typeface="Wingdings" panose="05000000000000000000" pitchFamily="2" charset="2"/>
              <a:buChar char="Ø"/>
            </a:pPr>
            <a:r>
              <a:rPr lang="fr-FR" b="1" dirty="0">
                <a:solidFill>
                  <a:srgbClr val="FF0000"/>
                </a:solidFill>
              </a:rPr>
              <a:t>Les cas confirmés doivent être pris en charge avec une protection de niveau II ou III si possible</a:t>
            </a:r>
            <a:r>
              <a:rPr lang="fr-FR" b="1" dirty="0"/>
              <a:t>, dans des chambres individuelles avec dispositif de prévention de la transmission par voie aérienne et salle de bain privée. </a:t>
            </a:r>
          </a:p>
          <a:p>
            <a:pPr algn="just">
              <a:buFont typeface="Wingdings" panose="05000000000000000000" pitchFamily="2" charset="2"/>
              <a:buChar char="Ø"/>
            </a:pPr>
            <a:r>
              <a:rPr lang="fr-FR" b="1" dirty="0">
                <a:solidFill>
                  <a:srgbClr val="FF0000"/>
                </a:solidFill>
              </a:rPr>
              <a:t>La plupart des hôpitaux regrouperont cependant les patients confirmés </a:t>
            </a:r>
            <a:r>
              <a:rPr lang="fr-FR" b="1" dirty="0"/>
              <a:t>COVID-19, car la capacité d'isolement individuel est </a:t>
            </a:r>
            <a:r>
              <a:rPr lang="fr-FR" b="1" dirty="0" smtClean="0"/>
              <a:t> insuffisante.</a:t>
            </a:r>
            <a:endParaRPr lang="fr-FR" b="1" dirty="0"/>
          </a:p>
        </p:txBody>
      </p:sp>
    </p:spTree>
    <p:extLst>
      <p:ext uri="{BB962C8B-B14F-4D97-AF65-F5344CB8AC3E}">
        <p14:creationId xmlns:p14="http://schemas.microsoft.com/office/powerpoint/2010/main" val="64416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2063</Words>
  <Application>Microsoft Office PowerPoint</Application>
  <PresentationFormat>Grand écran</PresentationFormat>
  <Paragraphs>135</Paragraphs>
  <Slides>32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Calibri Light</vt:lpstr>
      <vt:lpstr>Wingdings</vt:lpstr>
      <vt:lpstr>Office Theme</vt:lpstr>
      <vt:lpstr> METHODES DE PREVENTION CONTRE LA COVID 19 EN MILIEU CARDIOLOGIQUE</vt:lpstr>
      <vt:lpstr>PLAN</vt:lpstr>
      <vt:lpstr>INTRODUCTION</vt:lpstr>
      <vt:lpstr>I- Évaluation du risque et mesures générales de protection : Définition de CAS</vt:lpstr>
      <vt:lpstr>I- Évaluation du risque et mesures générales de protection : Niveaux de protection</vt:lpstr>
      <vt:lpstr>I- Évaluation du risque et mesures générales de protection :  Niveaux de protection</vt:lpstr>
      <vt:lpstr>II- Prévention en ambulatoire</vt:lpstr>
      <vt:lpstr>Présentation PowerPoint</vt:lpstr>
      <vt:lpstr>III- Prévention en hospitalisation</vt:lpstr>
      <vt:lpstr>III- Prévention en hospitalisation</vt:lpstr>
      <vt:lpstr>III- Prévention en hospitalisation </vt:lpstr>
      <vt:lpstr>IV- Service des urgences </vt:lpstr>
      <vt:lpstr>IV- Service des urgences </vt:lpstr>
      <vt:lpstr>IV- Service des urgences </vt:lpstr>
      <vt:lpstr>V- Unité de soins intensifs </vt:lpstr>
      <vt:lpstr>V- Unité de soins intensifs </vt:lpstr>
      <vt:lpstr>VI- Laboratoire de cathétérisme</vt:lpstr>
      <vt:lpstr>VI- Laboratoire de cathétérisme</vt:lpstr>
      <vt:lpstr>VI- Laboratoire de cathétérisme</vt:lpstr>
      <vt:lpstr>VI- Laboratoire de cathétérisme</vt:lpstr>
      <vt:lpstr>VI- Laboratoire de cathétérisme</vt:lpstr>
      <vt:lpstr>VI- Laboratoire de cathétérisme</vt:lpstr>
      <vt:lpstr>VII- Laboratoire d'électrophysiologie.</vt:lpstr>
      <vt:lpstr>VII- Laboratoire d'électrophysiologie.</vt:lpstr>
      <vt:lpstr>VII- Laboratoire d'électrophysiologie.</vt:lpstr>
      <vt:lpstr>VII- Laboratoire d'électrophysiologie.</vt:lpstr>
      <vt:lpstr>VII- Laboratoire d'électrophysiologie.</vt:lpstr>
      <vt:lpstr>VIII- ETO, pression positive continue et intubation orotrachéale  </vt:lpstr>
      <vt:lpstr>VIII- Echocardiographie transoesophagienne, pression positive continue et intubation orotrachéale Patients </vt:lpstr>
      <vt:lpstr>VIII- Echocardiographie transoesophagienne, pression positive continue et intubation orotrachéale Patients </vt:lpstr>
      <vt:lpstr>CONCLUSION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METHODES DE PREVENTION CONTRE LA COVID 19 EN MILIEU CARDIOLOGIQUE</dc:title>
  <dc:creator>Dr Millogo</dc:creator>
  <cp:lastModifiedBy>millo</cp:lastModifiedBy>
  <cp:revision>56</cp:revision>
  <dcterms:created xsi:type="dcterms:W3CDTF">2021-10-10T20:06:00Z</dcterms:created>
  <dcterms:modified xsi:type="dcterms:W3CDTF">2021-10-29T12:34:32Z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2057-11.2.0.10132</vt:lpwstr>
  </property>
</Properties>
</file>